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9.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1.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4"/>
  </p:sldMasterIdLst>
  <p:notesMasterIdLst>
    <p:notesMasterId r:id="rId19"/>
  </p:notesMasterIdLst>
  <p:handoutMasterIdLst>
    <p:handoutMasterId r:id="rId20"/>
  </p:handoutMasterIdLst>
  <p:sldIdLst>
    <p:sldId id="258" r:id="rId5"/>
    <p:sldId id="261" r:id="rId6"/>
    <p:sldId id="286" r:id="rId7"/>
    <p:sldId id="270" r:id="rId8"/>
    <p:sldId id="268" r:id="rId9"/>
    <p:sldId id="274" r:id="rId10"/>
    <p:sldId id="297" r:id="rId11"/>
    <p:sldId id="272" r:id="rId12"/>
    <p:sldId id="269" r:id="rId13"/>
    <p:sldId id="293" r:id="rId14"/>
    <p:sldId id="294" r:id="rId15"/>
    <p:sldId id="295" r:id="rId16"/>
    <p:sldId id="296" r:id="rId17"/>
    <p:sldId id="29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39" autoAdjust="0"/>
  </p:normalViewPr>
  <p:slideViewPr>
    <p:cSldViewPr snapToGrid="0">
      <p:cViewPr varScale="1">
        <p:scale>
          <a:sx n="66" d="100"/>
          <a:sy n="66" d="100"/>
        </p:scale>
        <p:origin x="668" y="32"/>
      </p:cViewPr>
      <p:guideLst/>
    </p:cSldViewPr>
  </p:slideViewPr>
  <p:notesTextViewPr>
    <p:cViewPr>
      <p:scale>
        <a:sx n="1" d="1"/>
        <a:sy n="1" d="1"/>
      </p:scale>
      <p:origin x="0" y="0"/>
    </p:cViewPr>
  </p:notesTextViewPr>
  <p:notesViewPr>
    <p:cSldViewPr snapToGrid="0">
      <p:cViewPr>
        <p:scale>
          <a:sx n="50" d="100"/>
          <a:sy n="50" d="100"/>
        </p:scale>
        <p:origin x="3403" y="3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089020802978509E-2"/>
          <c:y val="0.12134324798415284"/>
          <c:w val="0.94091097987751526"/>
          <c:h val="0.722800115294986"/>
        </c:manualLayout>
      </c:layout>
      <c:barChart>
        <c:barDir val="col"/>
        <c:grouping val="clustered"/>
        <c:varyColors val="0"/>
        <c:ser>
          <c:idx val="0"/>
          <c:order val="0"/>
          <c:tx>
            <c:strRef>
              <c:f>Sheet1!$B$1</c:f>
              <c:strCache>
                <c:ptCount val="1"/>
                <c:pt idx="0">
                  <c:v>2023</c:v>
                </c:pt>
              </c:strCache>
            </c:strRef>
          </c:tx>
          <c:spPr>
            <a:gradFill rotWithShape="1">
              <a:gsLst>
                <a:gs pos="0">
                  <a:schemeClr val="accent1">
                    <a:shade val="85000"/>
                    <a:satMod val="130000"/>
                  </a:schemeClr>
                </a:gs>
                <a:gs pos="34000">
                  <a:schemeClr val="accent1">
                    <a:shade val="87000"/>
                    <a:satMod val="125000"/>
                  </a:schemeClr>
                </a:gs>
                <a:gs pos="70000">
                  <a:schemeClr val="accent1">
                    <a:tint val="100000"/>
                    <a:shade val="90000"/>
                    <a:satMod val="130000"/>
                  </a:schemeClr>
                </a:gs>
                <a:gs pos="100000">
                  <a:schemeClr val="accent1">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EMERGENCY SHELTER</c:v>
                </c:pt>
                <c:pt idx="1">
                  <c:v>RAPID RE-HOUSING</c:v>
                </c:pt>
                <c:pt idx="2">
                  <c:v>TRANSITIONAL HOUSING</c:v>
                </c:pt>
                <c:pt idx="3">
                  <c:v>PERMANENT SUPPORTIVE HOUSING</c:v>
                </c:pt>
                <c:pt idx="4">
                  <c:v>OTHER PERMANENT HOUSING</c:v>
                </c:pt>
              </c:strCache>
            </c:strRef>
          </c:cat>
          <c:val>
            <c:numRef>
              <c:f>Sheet1!$B$2:$B$6</c:f>
              <c:numCache>
                <c:formatCode>General</c:formatCode>
                <c:ptCount val="5"/>
                <c:pt idx="0">
                  <c:v>194</c:v>
                </c:pt>
                <c:pt idx="1">
                  <c:v>53</c:v>
                </c:pt>
                <c:pt idx="2">
                  <c:v>150</c:v>
                </c:pt>
                <c:pt idx="3">
                  <c:v>188</c:v>
                </c:pt>
                <c:pt idx="4">
                  <c:v>127</c:v>
                </c:pt>
              </c:numCache>
            </c:numRef>
          </c:val>
          <c:extLst>
            <c:ext xmlns:c16="http://schemas.microsoft.com/office/drawing/2014/chart" uri="{C3380CC4-5D6E-409C-BE32-E72D297353CC}">
              <c16:uniqueId val="{00000000-635C-4F0A-9E1F-D7DC5243879C}"/>
            </c:ext>
          </c:extLst>
        </c:ser>
        <c:ser>
          <c:idx val="1"/>
          <c:order val="1"/>
          <c:tx>
            <c:strRef>
              <c:f>Sheet1!$C$1</c:f>
              <c:strCache>
                <c:ptCount val="1"/>
                <c:pt idx="0">
                  <c:v>2024</c:v>
                </c:pt>
              </c:strCache>
            </c:strRef>
          </c:tx>
          <c:spPr>
            <a:gradFill rotWithShape="1">
              <a:gsLst>
                <a:gs pos="0">
                  <a:schemeClr val="accent2">
                    <a:shade val="85000"/>
                    <a:satMod val="130000"/>
                  </a:schemeClr>
                </a:gs>
                <a:gs pos="34000">
                  <a:schemeClr val="accent2">
                    <a:shade val="87000"/>
                    <a:satMod val="125000"/>
                  </a:schemeClr>
                </a:gs>
                <a:gs pos="70000">
                  <a:schemeClr val="accent2">
                    <a:tint val="100000"/>
                    <a:shade val="90000"/>
                    <a:satMod val="130000"/>
                  </a:schemeClr>
                </a:gs>
                <a:gs pos="100000">
                  <a:schemeClr val="accent2">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EMERGENCY SHELTER</c:v>
                </c:pt>
                <c:pt idx="1">
                  <c:v>RAPID RE-HOUSING</c:v>
                </c:pt>
                <c:pt idx="2">
                  <c:v>TRANSITIONAL HOUSING</c:v>
                </c:pt>
                <c:pt idx="3">
                  <c:v>PERMANENT SUPPORTIVE HOUSING</c:v>
                </c:pt>
                <c:pt idx="4">
                  <c:v>OTHER PERMANENT HOUSING</c:v>
                </c:pt>
              </c:strCache>
            </c:strRef>
          </c:cat>
          <c:val>
            <c:numRef>
              <c:f>Sheet1!$C$2:$C$6</c:f>
              <c:numCache>
                <c:formatCode>General</c:formatCode>
                <c:ptCount val="5"/>
                <c:pt idx="0">
                  <c:v>161</c:v>
                </c:pt>
                <c:pt idx="1">
                  <c:v>146</c:v>
                </c:pt>
                <c:pt idx="2">
                  <c:v>104</c:v>
                </c:pt>
                <c:pt idx="3">
                  <c:v>203</c:v>
                </c:pt>
                <c:pt idx="4">
                  <c:v>186</c:v>
                </c:pt>
              </c:numCache>
            </c:numRef>
          </c:val>
          <c:extLst>
            <c:ext xmlns:c16="http://schemas.microsoft.com/office/drawing/2014/chart" uri="{C3380CC4-5D6E-409C-BE32-E72D297353CC}">
              <c16:uniqueId val="{00000001-635C-4F0A-9E1F-D7DC5243879C}"/>
            </c:ext>
          </c:extLst>
        </c:ser>
        <c:dLbls>
          <c:dLblPos val="outEnd"/>
          <c:showLegendKey val="0"/>
          <c:showVal val="1"/>
          <c:showCatName val="0"/>
          <c:showSerName val="0"/>
          <c:showPercent val="0"/>
          <c:showBubbleSize val="0"/>
        </c:dLbls>
        <c:gapWidth val="100"/>
        <c:overlap val="-24"/>
        <c:axId val="1030702240"/>
        <c:axId val="1983816912"/>
      </c:barChart>
      <c:catAx>
        <c:axId val="103070224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83816912"/>
        <c:crosses val="autoZero"/>
        <c:auto val="1"/>
        <c:lblAlgn val="ctr"/>
        <c:lblOffset val="100"/>
        <c:noMultiLvlLbl val="0"/>
      </c:catAx>
      <c:valAx>
        <c:axId val="19838169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307022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2024 Bed Assignment</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C26-420A-8DF0-B692E3CBDB3B}"/>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C26-420A-8DF0-B692E3CBDB3B}"/>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C26-420A-8DF0-B692E3CBDB3B}"/>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Sheet1!$A$2:$A$3</c:f>
              <c:strCache>
                <c:ptCount val="2"/>
                <c:pt idx="0">
                  <c:v>Adult Only</c:v>
                </c:pt>
                <c:pt idx="1">
                  <c:v>Adult &amp; Child</c:v>
                </c:pt>
              </c:strCache>
            </c:strRef>
          </c:cat>
          <c:val>
            <c:numRef>
              <c:f>Sheet1!$B$2:$B$3</c:f>
              <c:numCache>
                <c:formatCode>0%</c:formatCode>
                <c:ptCount val="2"/>
                <c:pt idx="0">
                  <c:v>0.7</c:v>
                </c:pt>
                <c:pt idx="1">
                  <c:v>0.3</c:v>
                </c:pt>
              </c:numCache>
            </c:numRef>
          </c:val>
          <c:extLst>
            <c:ext xmlns:c16="http://schemas.microsoft.com/office/drawing/2014/chart" uri="{C3380CC4-5D6E-409C-BE32-E72D297353CC}">
              <c16:uniqueId val="{00000006-AC26-420A-8DF0-B692E3CBDB3B}"/>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2023 Bed Assignment </c:v>
                </c:pt>
              </c:strCache>
            </c:strRef>
          </c:tx>
          <c:dPt>
            <c:idx val="0"/>
            <c:bubble3D val="0"/>
            <c:spPr>
              <a:solidFill>
                <a:schemeClr val="accent3">
                  <a:tint val="77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9910-4E05-8634-5DAB0B68687C}"/>
              </c:ext>
            </c:extLst>
          </c:dPt>
          <c:dPt>
            <c:idx val="1"/>
            <c:bubble3D val="0"/>
            <c:spPr>
              <a:solidFill>
                <a:schemeClr val="accent3">
                  <a:shade val="76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9910-4E05-8634-5DAB0B68687C}"/>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Sheet1!$A$2:$A$3</c:f>
              <c:strCache>
                <c:ptCount val="2"/>
                <c:pt idx="0">
                  <c:v>Adult Only</c:v>
                </c:pt>
                <c:pt idx="1">
                  <c:v>Adult &amp; Child</c:v>
                </c:pt>
              </c:strCache>
            </c:strRef>
          </c:cat>
          <c:val>
            <c:numRef>
              <c:f>Sheet1!$B$2:$B$3</c:f>
              <c:numCache>
                <c:formatCode>0%</c:formatCode>
                <c:ptCount val="2"/>
                <c:pt idx="0">
                  <c:v>0.49</c:v>
                </c:pt>
                <c:pt idx="1">
                  <c:v>0.51</c:v>
                </c:pt>
              </c:numCache>
            </c:numRef>
          </c:val>
          <c:extLst>
            <c:ext xmlns:c16="http://schemas.microsoft.com/office/drawing/2014/chart" uri="{C3380CC4-5D6E-409C-BE32-E72D297353CC}">
              <c16:uniqueId val="{00000000-FE76-4998-9E9B-7DE2D2F2D357}"/>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2024 Bed Assignment</c:v>
                </c:pt>
              </c:strCache>
            </c:strRef>
          </c:tx>
          <c:dPt>
            <c:idx val="0"/>
            <c:bubble3D val="0"/>
            <c:spPr>
              <a:solidFill>
                <a:schemeClr val="accent3">
                  <a:tint val="77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C26-420A-8DF0-B692E3CBDB3B}"/>
              </c:ext>
            </c:extLst>
          </c:dPt>
          <c:dPt>
            <c:idx val="1"/>
            <c:bubble3D val="0"/>
            <c:spPr>
              <a:solidFill>
                <a:schemeClr val="accent3">
                  <a:shade val="76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C26-420A-8DF0-B692E3CBDB3B}"/>
              </c:ext>
            </c:extLst>
          </c:dPt>
          <c:dPt>
            <c:idx val="2"/>
            <c:bubble3D val="0"/>
            <c:spPr>
              <a:solidFill>
                <a:schemeClr val="accent3">
                  <a:shade val="76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C26-420A-8DF0-B692E3CBDB3B}"/>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Sheet1!$A$2:$A$3</c:f>
              <c:strCache>
                <c:ptCount val="2"/>
                <c:pt idx="0">
                  <c:v>Adult Only</c:v>
                </c:pt>
                <c:pt idx="1">
                  <c:v>Adult &amp; Child</c:v>
                </c:pt>
              </c:strCache>
            </c:strRef>
          </c:cat>
          <c:val>
            <c:numRef>
              <c:f>Sheet1!$B$2:$B$3</c:f>
              <c:numCache>
                <c:formatCode>0%</c:formatCode>
                <c:ptCount val="2"/>
                <c:pt idx="0">
                  <c:v>0.39</c:v>
                </c:pt>
                <c:pt idx="1">
                  <c:v>0.61</c:v>
                </c:pt>
              </c:numCache>
            </c:numRef>
          </c:val>
          <c:extLst>
            <c:ext xmlns:c16="http://schemas.microsoft.com/office/drawing/2014/chart" uri="{C3380CC4-5D6E-409C-BE32-E72D297353CC}">
              <c16:uniqueId val="{00000006-AC26-420A-8DF0-B692E3CBDB3B}"/>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5.9089020802978509E-2"/>
          <c:y val="0.12134324798415284"/>
          <c:w val="0.94091097987751526"/>
          <c:h val="0.722800115294986"/>
        </c:manualLayout>
      </c:layout>
      <c:barChart>
        <c:barDir val="col"/>
        <c:grouping val="clustered"/>
        <c:varyColors val="0"/>
        <c:ser>
          <c:idx val="0"/>
          <c:order val="0"/>
          <c:tx>
            <c:strRef>
              <c:f>Sheet1!$B$1</c:f>
              <c:strCache>
                <c:ptCount val="1"/>
                <c:pt idx="0">
                  <c:v>2023</c:v>
                </c:pt>
              </c:strCache>
            </c:strRef>
          </c:tx>
          <c:spPr>
            <a:gradFill rotWithShape="1">
              <a:gsLst>
                <a:gs pos="0">
                  <a:schemeClr val="accent5">
                    <a:shade val="76000"/>
                    <a:shade val="85000"/>
                    <a:satMod val="130000"/>
                  </a:schemeClr>
                </a:gs>
                <a:gs pos="34000">
                  <a:schemeClr val="accent5">
                    <a:shade val="76000"/>
                    <a:shade val="87000"/>
                    <a:satMod val="125000"/>
                  </a:schemeClr>
                </a:gs>
                <a:gs pos="70000">
                  <a:schemeClr val="accent5">
                    <a:shade val="76000"/>
                    <a:tint val="100000"/>
                    <a:shade val="90000"/>
                    <a:satMod val="130000"/>
                  </a:schemeClr>
                </a:gs>
                <a:gs pos="100000">
                  <a:schemeClr val="accent5">
                    <a:shade val="7600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EMERGENCY SHELTER</c:v>
                </c:pt>
                <c:pt idx="1">
                  <c:v>RAPID RE-HOUSING</c:v>
                </c:pt>
                <c:pt idx="2">
                  <c:v>TRANSITIONAL HOUSING</c:v>
                </c:pt>
                <c:pt idx="3">
                  <c:v>PERMANENT SUPPORTIVE HOUSING</c:v>
                </c:pt>
                <c:pt idx="4">
                  <c:v>OTHER PERMANENT HOUSING</c:v>
                </c:pt>
              </c:strCache>
            </c:strRef>
          </c:cat>
          <c:val>
            <c:numRef>
              <c:f>Sheet1!$B$2:$B$6</c:f>
              <c:numCache>
                <c:formatCode>0%</c:formatCode>
                <c:ptCount val="5"/>
                <c:pt idx="0">
                  <c:v>0.67</c:v>
                </c:pt>
                <c:pt idx="1">
                  <c:v>1</c:v>
                </c:pt>
                <c:pt idx="2">
                  <c:v>0.69</c:v>
                </c:pt>
                <c:pt idx="3">
                  <c:v>0.98</c:v>
                </c:pt>
                <c:pt idx="4">
                  <c:v>1</c:v>
                </c:pt>
              </c:numCache>
            </c:numRef>
          </c:val>
          <c:extLst>
            <c:ext xmlns:c16="http://schemas.microsoft.com/office/drawing/2014/chart" uri="{C3380CC4-5D6E-409C-BE32-E72D297353CC}">
              <c16:uniqueId val="{00000000-635C-4F0A-9E1F-D7DC5243879C}"/>
            </c:ext>
          </c:extLst>
        </c:ser>
        <c:ser>
          <c:idx val="1"/>
          <c:order val="1"/>
          <c:tx>
            <c:strRef>
              <c:f>Sheet1!$C$1</c:f>
              <c:strCache>
                <c:ptCount val="1"/>
                <c:pt idx="0">
                  <c:v>2024</c:v>
                </c:pt>
              </c:strCache>
            </c:strRef>
          </c:tx>
          <c:spPr>
            <a:gradFill rotWithShape="1">
              <a:gsLst>
                <a:gs pos="0">
                  <a:schemeClr val="accent5">
                    <a:tint val="77000"/>
                    <a:shade val="85000"/>
                    <a:satMod val="130000"/>
                  </a:schemeClr>
                </a:gs>
                <a:gs pos="34000">
                  <a:schemeClr val="accent5">
                    <a:tint val="77000"/>
                    <a:shade val="87000"/>
                    <a:satMod val="125000"/>
                  </a:schemeClr>
                </a:gs>
                <a:gs pos="70000">
                  <a:schemeClr val="accent5">
                    <a:tint val="77000"/>
                    <a:tint val="100000"/>
                    <a:shade val="90000"/>
                    <a:satMod val="130000"/>
                  </a:schemeClr>
                </a:gs>
                <a:gs pos="100000">
                  <a:schemeClr val="accent5">
                    <a:tint val="7700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EMERGENCY SHELTER</c:v>
                </c:pt>
                <c:pt idx="1">
                  <c:v>RAPID RE-HOUSING</c:v>
                </c:pt>
                <c:pt idx="2">
                  <c:v>TRANSITIONAL HOUSING</c:v>
                </c:pt>
                <c:pt idx="3">
                  <c:v>PERMANENT SUPPORTIVE HOUSING</c:v>
                </c:pt>
                <c:pt idx="4">
                  <c:v>OTHER PERMANENT HOUSING</c:v>
                </c:pt>
              </c:strCache>
            </c:strRef>
          </c:cat>
          <c:val>
            <c:numRef>
              <c:f>Sheet1!$C$2:$C$6</c:f>
              <c:numCache>
                <c:formatCode>0%</c:formatCode>
                <c:ptCount val="5"/>
                <c:pt idx="0">
                  <c:v>0.67</c:v>
                </c:pt>
                <c:pt idx="1">
                  <c:v>1</c:v>
                </c:pt>
                <c:pt idx="2">
                  <c:v>0.73</c:v>
                </c:pt>
                <c:pt idx="3">
                  <c:v>1</c:v>
                </c:pt>
                <c:pt idx="4">
                  <c:v>1</c:v>
                </c:pt>
              </c:numCache>
            </c:numRef>
          </c:val>
          <c:extLst>
            <c:ext xmlns:c16="http://schemas.microsoft.com/office/drawing/2014/chart" uri="{C3380CC4-5D6E-409C-BE32-E72D297353CC}">
              <c16:uniqueId val="{00000001-635C-4F0A-9E1F-D7DC5243879C}"/>
            </c:ext>
          </c:extLst>
        </c:ser>
        <c:dLbls>
          <c:dLblPos val="outEnd"/>
          <c:showLegendKey val="0"/>
          <c:showVal val="1"/>
          <c:showCatName val="0"/>
          <c:showSerName val="0"/>
          <c:showPercent val="0"/>
          <c:showBubbleSize val="0"/>
        </c:dLbls>
        <c:gapWidth val="100"/>
        <c:overlap val="-24"/>
        <c:axId val="1030702240"/>
        <c:axId val="1983816912"/>
      </c:barChart>
      <c:catAx>
        <c:axId val="103070224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83816912"/>
        <c:crosses val="autoZero"/>
        <c:auto val="1"/>
        <c:lblAlgn val="ctr"/>
        <c:lblOffset val="100"/>
        <c:noMultiLvlLbl val="0"/>
      </c:catAx>
      <c:valAx>
        <c:axId val="1983816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307022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2023 Bed Assignment </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D99-40F7-B9F5-77793597D567}"/>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D99-40F7-B9F5-77793597D567}"/>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D99-40F7-B9F5-77793597D567}"/>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Sheet1!$A$2:$A$4</c:f>
              <c:strCache>
                <c:ptCount val="3"/>
                <c:pt idx="0">
                  <c:v>Child Only</c:v>
                </c:pt>
                <c:pt idx="1">
                  <c:v>Adult Only</c:v>
                </c:pt>
                <c:pt idx="2">
                  <c:v>Adult &amp; Child</c:v>
                </c:pt>
              </c:strCache>
            </c:strRef>
          </c:cat>
          <c:val>
            <c:numRef>
              <c:f>Sheet1!$B$2:$B$4</c:f>
              <c:numCache>
                <c:formatCode>0%</c:formatCode>
                <c:ptCount val="3"/>
                <c:pt idx="0">
                  <c:v>0.06</c:v>
                </c:pt>
                <c:pt idx="1">
                  <c:v>0.47</c:v>
                </c:pt>
                <c:pt idx="2">
                  <c:v>0.47</c:v>
                </c:pt>
              </c:numCache>
            </c:numRef>
          </c:val>
          <c:extLst>
            <c:ext xmlns:c16="http://schemas.microsoft.com/office/drawing/2014/chart" uri="{C3380CC4-5D6E-409C-BE32-E72D297353CC}">
              <c16:uniqueId val="{00000000-FE76-4998-9E9B-7DE2D2F2D357}"/>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2024 Bed Assignment</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C26-420A-8DF0-B692E3CBDB3B}"/>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C26-420A-8DF0-B692E3CBDB3B}"/>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C26-420A-8DF0-B692E3CBDB3B}"/>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Sheet1!$A$2:$A$4</c:f>
              <c:strCache>
                <c:ptCount val="3"/>
                <c:pt idx="0">
                  <c:v>Child Only</c:v>
                </c:pt>
                <c:pt idx="1">
                  <c:v>Adult Only</c:v>
                </c:pt>
                <c:pt idx="2">
                  <c:v>Adult &amp; Child</c:v>
                </c:pt>
              </c:strCache>
            </c:strRef>
          </c:cat>
          <c:val>
            <c:numRef>
              <c:f>Sheet1!$B$2:$B$4</c:f>
              <c:numCache>
                <c:formatCode>0%</c:formatCode>
                <c:ptCount val="3"/>
                <c:pt idx="0">
                  <c:v>7.0000000000000007E-2</c:v>
                </c:pt>
                <c:pt idx="1">
                  <c:v>0.59</c:v>
                </c:pt>
                <c:pt idx="2">
                  <c:v>0.34</c:v>
                </c:pt>
              </c:numCache>
            </c:numRef>
          </c:val>
          <c:extLst>
            <c:ext xmlns:c16="http://schemas.microsoft.com/office/drawing/2014/chart" uri="{C3380CC4-5D6E-409C-BE32-E72D297353CC}">
              <c16:uniqueId val="{00000006-AC26-420A-8DF0-B692E3CBDB3B}"/>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2023 Bed Assignment </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7E3-488F-A790-B3FA3F95D7B3}"/>
              </c:ext>
            </c:extLst>
          </c:dPt>
          <c:dPt>
            <c:idx val="1"/>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7E3-488F-A790-B3FA3F95D7B3}"/>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Sheet1!$A$2:$A$3</c:f>
              <c:strCache>
                <c:ptCount val="2"/>
                <c:pt idx="0">
                  <c:v>Adult Only</c:v>
                </c:pt>
                <c:pt idx="1">
                  <c:v>Adult &amp; Child</c:v>
                </c:pt>
              </c:strCache>
            </c:strRef>
          </c:cat>
          <c:val>
            <c:numRef>
              <c:f>Sheet1!$B$2:$B$3</c:f>
              <c:numCache>
                <c:formatCode>0%</c:formatCode>
                <c:ptCount val="2"/>
                <c:pt idx="0">
                  <c:v>0.13</c:v>
                </c:pt>
                <c:pt idx="1">
                  <c:v>0.87</c:v>
                </c:pt>
              </c:numCache>
            </c:numRef>
          </c:val>
          <c:extLst>
            <c:ext xmlns:c16="http://schemas.microsoft.com/office/drawing/2014/chart" uri="{C3380CC4-5D6E-409C-BE32-E72D297353CC}">
              <c16:uniqueId val="{00000000-FE76-4998-9E9B-7DE2D2F2D357}"/>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2024 Bed Assignment</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C26-420A-8DF0-B692E3CBDB3B}"/>
              </c:ext>
            </c:extLst>
          </c:dPt>
          <c:dPt>
            <c:idx val="1"/>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C26-420A-8DF0-B692E3CBDB3B}"/>
              </c:ext>
            </c:extLst>
          </c:dPt>
          <c:dPt>
            <c:idx val="2"/>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C26-420A-8DF0-B692E3CBDB3B}"/>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Sheet1!$A$2:$A$3</c:f>
              <c:strCache>
                <c:ptCount val="2"/>
                <c:pt idx="0">
                  <c:v>Adult Only</c:v>
                </c:pt>
                <c:pt idx="1">
                  <c:v>Adult &amp; Child</c:v>
                </c:pt>
              </c:strCache>
            </c:strRef>
          </c:cat>
          <c:val>
            <c:numRef>
              <c:f>Sheet1!$B$2:$B$3</c:f>
              <c:numCache>
                <c:formatCode>0%</c:formatCode>
                <c:ptCount val="2"/>
                <c:pt idx="0">
                  <c:v>0.27</c:v>
                </c:pt>
                <c:pt idx="1">
                  <c:v>0.73</c:v>
                </c:pt>
              </c:numCache>
            </c:numRef>
          </c:val>
          <c:extLst>
            <c:ext xmlns:c16="http://schemas.microsoft.com/office/drawing/2014/chart" uri="{C3380CC4-5D6E-409C-BE32-E72D297353CC}">
              <c16:uniqueId val="{00000006-AC26-420A-8DF0-B692E3CBDB3B}"/>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2023 Bed Assignment </c:v>
                </c:pt>
              </c:strCache>
            </c:strRef>
          </c:tx>
          <c:dPt>
            <c:idx val="0"/>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3D14-468D-9B11-0C9C189418ED}"/>
              </c:ext>
            </c:extLst>
          </c:dPt>
          <c:dPt>
            <c:idx val="1"/>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3D14-468D-9B11-0C9C189418ED}"/>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Sheet1!$A$2:$A$3</c:f>
              <c:strCache>
                <c:ptCount val="2"/>
                <c:pt idx="0">
                  <c:v>Adult Only</c:v>
                </c:pt>
                <c:pt idx="1">
                  <c:v>Adult &amp; Child</c:v>
                </c:pt>
              </c:strCache>
            </c:strRef>
          </c:cat>
          <c:val>
            <c:numRef>
              <c:f>Sheet1!$B$2:$B$3</c:f>
              <c:numCache>
                <c:formatCode>0%</c:formatCode>
                <c:ptCount val="2"/>
                <c:pt idx="0">
                  <c:v>0.21</c:v>
                </c:pt>
                <c:pt idx="1">
                  <c:v>0.79</c:v>
                </c:pt>
              </c:numCache>
            </c:numRef>
          </c:val>
          <c:extLst>
            <c:ext xmlns:c16="http://schemas.microsoft.com/office/drawing/2014/chart" uri="{C3380CC4-5D6E-409C-BE32-E72D297353CC}">
              <c16:uniqueId val="{00000000-FE76-4998-9E9B-7DE2D2F2D357}"/>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2024 Bed Assignment</c:v>
                </c:pt>
              </c:strCache>
            </c:strRef>
          </c:tx>
          <c:dPt>
            <c:idx val="0"/>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C26-420A-8DF0-B692E3CBDB3B}"/>
              </c:ext>
            </c:extLst>
          </c:dPt>
          <c:dPt>
            <c:idx val="1"/>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C26-420A-8DF0-B692E3CBDB3B}"/>
              </c:ext>
            </c:extLst>
          </c:dPt>
          <c:dPt>
            <c:idx val="2"/>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C26-420A-8DF0-B692E3CBDB3B}"/>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Sheet1!$A$2:$A$3</c:f>
              <c:strCache>
                <c:ptCount val="2"/>
                <c:pt idx="0">
                  <c:v>Adult Only</c:v>
                </c:pt>
                <c:pt idx="1">
                  <c:v>Adult &amp; Child</c:v>
                </c:pt>
              </c:strCache>
            </c:strRef>
          </c:cat>
          <c:val>
            <c:numRef>
              <c:f>Sheet1!$B$2:$B$3</c:f>
              <c:numCache>
                <c:formatCode>0%</c:formatCode>
                <c:ptCount val="2"/>
                <c:pt idx="0">
                  <c:v>0.3</c:v>
                </c:pt>
                <c:pt idx="1">
                  <c:v>0.7</c:v>
                </c:pt>
              </c:numCache>
            </c:numRef>
          </c:val>
          <c:extLst>
            <c:ext xmlns:c16="http://schemas.microsoft.com/office/drawing/2014/chart" uri="{C3380CC4-5D6E-409C-BE32-E72D297353CC}">
              <c16:uniqueId val="{00000006-AC26-420A-8DF0-B692E3CBDB3B}"/>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2023 Bed Assignment </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FDDD-451B-9C58-E1B4423D2026}"/>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FDDD-451B-9C58-E1B4423D2026}"/>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Sheet1!$A$2:$A$3</c:f>
              <c:strCache>
                <c:ptCount val="2"/>
                <c:pt idx="0">
                  <c:v>Adult Only</c:v>
                </c:pt>
                <c:pt idx="1">
                  <c:v>Adult &amp; Child</c:v>
                </c:pt>
              </c:strCache>
            </c:strRef>
          </c:cat>
          <c:val>
            <c:numRef>
              <c:f>Sheet1!$B$2:$B$3</c:f>
              <c:numCache>
                <c:formatCode>0%</c:formatCode>
                <c:ptCount val="2"/>
                <c:pt idx="0">
                  <c:v>0.62</c:v>
                </c:pt>
                <c:pt idx="1">
                  <c:v>0.38</c:v>
                </c:pt>
              </c:numCache>
            </c:numRef>
          </c:val>
          <c:extLst>
            <c:ext xmlns:c16="http://schemas.microsoft.com/office/drawing/2014/chart" uri="{C3380CC4-5D6E-409C-BE32-E72D297353CC}">
              <c16:uniqueId val="{00000000-FE76-4998-9E9B-7DE2D2F2D357}"/>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withinLinearReversed" id="23">
  <a:schemeClr val="accent3"/>
</cs:colorStyle>
</file>

<file path=ppt/charts/colors12.xml><?xml version="1.0" encoding="utf-8"?>
<cs:colorStyle xmlns:cs="http://schemas.microsoft.com/office/drawing/2012/chartStyle" xmlns:a="http://schemas.openxmlformats.org/drawingml/2006/main" meth="withinLinearReversed" id="23">
  <a:schemeClr val="accent3"/>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0.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87127D-E7A7-455E-93D3-1EAC1DAB5C83}"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0B54B875-7D75-439A-96AC-0B6B0E0F9027}">
      <dgm:prSet custT="1"/>
      <dgm:spPr/>
      <dgm:t>
        <a:bodyPr/>
        <a:lstStyle/>
        <a:p>
          <a:pPr>
            <a:lnSpc>
              <a:spcPct val="100000"/>
            </a:lnSpc>
            <a:defRPr cap="all"/>
          </a:pPr>
          <a:r>
            <a:rPr lang="en-US" sz="2000" dirty="0"/>
            <a:t>13</a:t>
          </a:r>
        </a:p>
        <a:p>
          <a:pPr>
            <a:lnSpc>
              <a:spcPct val="100000"/>
            </a:lnSpc>
            <a:defRPr cap="all"/>
          </a:pPr>
          <a:r>
            <a:rPr lang="en-US" sz="2000" dirty="0"/>
            <a:t> Organizations</a:t>
          </a:r>
        </a:p>
      </dgm:t>
    </dgm:pt>
    <dgm:pt modelId="{E10A52C8-AA57-46D3-B7CE-50C51AD1F38B}" type="parTrans" cxnId="{2D027D54-0797-4CE1-8646-E3A6F4D7AE6C}">
      <dgm:prSet/>
      <dgm:spPr/>
      <dgm:t>
        <a:bodyPr/>
        <a:lstStyle/>
        <a:p>
          <a:endParaRPr lang="en-US"/>
        </a:p>
      </dgm:t>
    </dgm:pt>
    <dgm:pt modelId="{6BB7D5D8-B58C-4639-AB04-F3323C9E3D5A}" type="sibTrans" cxnId="{2D027D54-0797-4CE1-8646-E3A6F4D7AE6C}">
      <dgm:prSet/>
      <dgm:spPr/>
      <dgm:t>
        <a:bodyPr/>
        <a:lstStyle/>
        <a:p>
          <a:endParaRPr lang="en-US"/>
        </a:p>
      </dgm:t>
    </dgm:pt>
    <dgm:pt modelId="{F342216F-FBF1-41D7-919C-7049CA20572C}">
      <dgm:prSet custT="1"/>
      <dgm:spPr/>
      <dgm:t>
        <a:bodyPr/>
        <a:lstStyle/>
        <a:p>
          <a:pPr>
            <a:lnSpc>
              <a:spcPct val="100000"/>
            </a:lnSpc>
            <a:defRPr cap="all"/>
          </a:pPr>
          <a:r>
            <a:rPr lang="en-US" sz="2000" dirty="0"/>
            <a:t>31</a:t>
          </a:r>
        </a:p>
        <a:p>
          <a:pPr>
            <a:lnSpc>
              <a:spcPct val="100000"/>
            </a:lnSpc>
            <a:defRPr cap="all"/>
          </a:pPr>
          <a:r>
            <a:rPr lang="en-US" sz="2000" dirty="0"/>
            <a:t>projects</a:t>
          </a:r>
        </a:p>
      </dgm:t>
    </dgm:pt>
    <dgm:pt modelId="{458C9A33-97A5-4CBB-B140-5648BC39D963}" type="parTrans" cxnId="{3D238423-40A9-4D99-B54D-A2855A3DA7BF}">
      <dgm:prSet/>
      <dgm:spPr/>
      <dgm:t>
        <a:bodyPr/>
        <a:lstStyle/>
        <a:p>
          <a:endParaRPr lang="en-US"/>
        </a:p>
      </dgm:t>
    </dgm:pt>
    <dgm:pt modelId="{4264E9A9-DAC3-427B-8E9E-0073816BE51F}" type="sibTrans" cxnId="{3D238423-40A9-4D99-B54D-A2855A3DA7BF}">
      <dgm:prSet/>
      <dgm:spPr/>
      <dgm:t>
        <a:bodyPr/>
        <a:lstStyle/>
        <a:p>
          <a:endParaRPr lang="en-US"/>
        </a:p>
      </dgm:t>
    </dgm:pt>
    <dgm:pt modelId="{89123716-B84D-436A-B032-220B2B9CADDC}">
      <dgm:prSet custT="1"/>
      <dgm:spPr/>
      <dgm:t>
        <a:bodyPr/>
        <a:lstStyle/>
        <a:p>
          <a:pPr>
            <a:lnSpc>
              <a:spcPct val="100000"/>
            </a:lnSpc>
            <a:defRPr cap="all"/>
          </a:pPr>
          <a:r>
            <a:rPr lang="en-US" sz="2000" dirty="0"/>
            <a:t>870</a:t>
          </a:r>
        </a:p>
        <a:p>
          <a:pPr>
            <a:lnSpc>
              <a:spcPct val="100000"/>
            </a:lnSpc>
            <a:defRPr cap="all"/>
          </a:pPr>
          <a:r>
            <a:rPr lang="en-US" sz="2000" dirty="0"/>
            <a:t>Total beds</a:t>
          </a:r>
        </a:p>
      </dgm:t>
    </dgm:pt>
    <dgm:pt modelId="{A99727AF-82D3-4448-923F-255E12D7C9BC}" type="parTrans" cxnId="{4160E90A-0E10-4739-BB63-163659A712F0}">
      <dgm:prSet/>
      <dgm:spPr/>
      <dgm:t>
        <a:bodyPr/>
        <a:lstStyle/>
        <a:p>
          <a:endParaRPr lang="en-US"/>
        </a:p>
      </dgm:t>
    </dgm:pt>
    <dgm:pt modelId="{79535D29-4C9A-449D-A727-B90BC51637B7}" type="sibTrans" cxnId="{4160E90A-0E10-4739-BB63-163659A712F0}">
      <dgm:prSet/>
      <dgm:spPr/>
      <dgm:t>
        <a:bodyPr/>
        <a:lstStyle/>
        <a:p>
          <a:endParaRPr lang="en-US"/>
        </a:p>
      </dgm:t>
    </dgm:pt>
    <dgm:pt modelId="{BD4CDB43-353E-4B02-B096-C95F07496D3C}">
      <dgm:prSet custT="1"/>
      <dgm:spPr/>
      <dgm:t>
        <a:bodyPr/>
        <a:lstStyle/>
        <a:p>
          <a:pPr>
            <a:lnSpc>
              <a:spcPct val="100000"/>
            </a:lnSpc>
            <a:defRPr cap="all"/>
          </a:pPr>
          <a:r>
            <a:rPr lang="en-US" sz="2000" dirty="0"/>
            <a:t>83%</a:t>
          </a:r>
        </a:p>
        <a:p>
          <a:pPr>
            <a:lnSpc>
              <a:spcPct val="100000"/>
            </a:lnSpc>
            <a:defRPr cap="all"/>
          </a:pPr>
          <a:r>
            <a:rPr lang="en-US" sz="2000" dirty="0"/>
            <a:t>Total utilization rate</a:t>
          </a:r>
        </a:p>
      </dgm:t>
    </dgm:pt>
    <dgm:pt modelId="{50B9826E-03A9-4BEC-83AF-4FE3EC5546B9}" type="parTrans" cxnId="{0560C2CF-2867-4C41-9B84-C43B49A1EFCF}">
      <dgm:prSet/>
      <dgm:spPr/>
      <dgm:t>
        <a:bodyPr/>
        <a:lstStyle/>
        <a:p>
          <a:endParaRPr lang="en-US"/>
        </a:p>
      </dgm:t>
    </dgm:pt>
    <dgm:pt modelId="{F766CB66-C9FA-4DBA-A25A-4A827F70313C}" type="sibTrans" cxnId="{0560C2CF-2867-4C41-9B84-C43B49A1EFCF}">
      <dgm:prSet/>
      <dgm:spPr/>
      <dgm:t>
        <a:bodyPr/>
        <a:lstStyle/>
        <a:p>
          <a:endParaRPr lang="en-US"/>
        </a:p>
      </dgm:t>
    </dgm:pt>
    <dgm:pt modelId="{D8316F63-CE47-407B-9DCB-E8FEC91F0742}" type="pres">
      <dgm:prSet presAssocID="{1187127D-E7A7-455E-93D3-1EAC1DAB5C83}" presName="root" presStyleCnt="0">
        <dgm:presLayoutVars>
          <dgm:dir/>
          <dgm:resizeHandles val="exact"/>
        </dgm:presLayoutVars>
      </dgm:prSet>
      <dgm:spPr/>
    </dgm:pt>
    <dgm:pt modelId="{AE2471DD-AEF0-46AC-AE4E-4047B474E634}" type="pres">
      <dgm:prSet presAssocID="{0B54B875-7D75-439A-96AC-0B6B0E0F9027}" presName="compNode" presStyleCnt="0"/>
      <dgm:spPr/>
    </dgm:pt>
    <dgm:pt modelId="{6A28B40A-85CB-44CF-9E81-3063936285E3}" type="pres">
      <dgm:prSet presAssocID="{0B54B875-7D75-439A-96AC-0B6B0E0F9027}" presName="iconBgRect" presStyleLbl="bgShp" presStyleIdx="0" presStyleCnt="4"/>
      <dgm:spPr/>
    </dgm:pt>
    <dgm:pt modelId="{005524FB-3A0E-4BA5-B04E-59FC2E252AEB}" type="pres">
      <dgm:prSet presAssocID="{0B54B875-7D75-439A-96AC-0B6B0E0F902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City with solid fill"/>
        </a:ext>
      </dgm:extLst>
    </dgm:pt>
    <dgm:pt modelId="{10E3AB85-F629-46B7-9081-FC073256C023}" type="pres">
      <dgm:prSet presAssocID="{0B54B875-7D75-439A-96AC-0B6B0E0F9027}" presName="spaceRect" presStyleCnt="0"/>
      <dgm:spPr/>
    </dgm:pt>
    <dgm:pt modelId="{1A451185-6747-4E77-A3B3-9CCD7AC625EB}" type="pres">
      <dgm:prSet presAssocID="{0B54B875-7D75-439A-96AC-0B6B0E0F9027}" presName="textRect" presStyleLbl="revTx" presStyleIdx="0" presStyleCnt="4">
        <dgm:presLayoutVars>
          <dgm:chMax val="1"/>
          <dgm:chPref val="1"/>
        </dgm:presLayoutVars>
      </dgm:prSet>
      <dgm:spPr/>
    </dgm:pt>
    <dgm:pt modelId="{BD8992B9-B7CC-44F7-8E17-FEAD75D73260}" type="pres">
      <dgm:prSet presAssocID="{6BB7D5D8-B58C-4639-AB04-F3323C9E3D5A}" presName="sibTrans" presStyleCnt="0"/>
      <dgm:spPr/>
    </dgm:pt>
    <dgm:pt modelId="{4A705C56-DCC9-4BDC-963E-E3C1A32B8124}" type="pres">
      <dgm:prSet presAssocID="{F342216F-FBF1-41D7-919C-7049CA20572C}" presName="compNode" presStyleCnt="0"/>
      <dgm:spPr/>
    </dgm:pt>
    <dgm:pt modelId="{C4618682-3912-4E72-999D-4BF5CD06322D}" type="pres">
      <dgm:prSet presAssocID="{F342216F-FBF1-41D7-919C-7049CA20572C}" presName="iconBgRect" presStyleLbl="bgShp" presStyleIdx="1" presStyleCnt="4"/>
      <dgm:spPr/>
    </dgm:pt>
    <dgm:pt modelId="{172F9AEA-3377-4AFB-BDDB-45672D648ACC}" type="pres">
      <dgm:prSet presAssocID="{F342216F-FBF1-41D7-919C-7049CA20572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Neighborhood with solid fill"/>
        </a:ext>
      </dgm:extLst>
    </dgm:pt>
    <dgm:pt modelId="{7C97D28A-6337-4BD4-88DA-E386C94E58EA}" type="pres">
      <dgm:prSet presAssocID="{F342216F-FBF1-41D7-919C-7049CA20572C}" presName="spaceRect" presStyleCnt="0"/>
      <dgm:spPr/>
    </dgm:pt>
    <dgm:pt modelId="{7CEA8AF0-CDCB-4FBD-8FCB-A8EECB922CE0}" type="pres">
      <dgm:prSet presAssocID="{F342216F-FBF1-41D7-919C-7049CA20572C}" presName="textRect" presStyleLbl="revTx" presStyleIdx="1" presStyleCnt="4">
        <dgm:presLayoutVars>
          <dgm:chMax val="1"/>
          <dgm:chPref val="1"/>
        </dgm:presLayoutVars>
      </dgm:prSet>
      <dgm:spPr/>
    </dgm:pt>
    <dgm:pt modelId="{92A8B23C-69B8-4E96-B33F-BB2C249D15FB}" type="pres">
      <dgm:prSet presAssocID="{4264E9A9-DAC3-427B-8E9E-0073816BE51F}" presName="sibTrans" presStyleCnt="0"/>
      <dgm:spPr/>
    </dgm:pt>
    <dgm:pt modelId="{D938C496-9BEF-45FE-B395-F2557FB65E88}" type="pres">
      <dgm:prSet presAssocID="{89123716-B84D-436A-B032-220B2B9CADDC}" presName="compNode" presStyleCnt="0"/>
      <dgm:spPr/>
    </dgm:pt>
    <dgm:pt modelId="{1F290E81-B7E4-40F0-A220-DB97594D9AE3}" type="pres">
      <dgm:prSet presAssocID="{89123716-B84D-436A-B032-220B2B9CADDC}" presName="iconBgRect" presStyleLbl="bgShp" presStyleIdx="2" presStyleCnt="4"/>
      <dgm:spPr/>
    </dgm:pt>
    <dgm:pt modelId="{9FDBD919-83B2-43D2-B22A-C1D340DD896A}" type="pres">
      <dgm:prSet presAssocID="{89123716-B84D-436A-B032-220B2B9CADD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Sleep with solid fill"/>
        </a:ext>
      </dgm:extLst>
    </dgm:pt>
    <dgm:pt modelId="{448386B8-992B-4E81-92FA-A2A8D3DE4E53}" type="pres">
      <dgm:prSet presAssocID="{89123716-B84D-436A-B032-220B2B9CADDC}" presName="spaceRect" presStyleCnt="0"/>
      <dgm:spPr/>
    </dgm:pt>
    <dgm:pt modelId="{3F410A1B-B3E5-49A9-AA89-AAA8A26BCB24}" type="pres">
      <dgm:prSet presAssocID="{89123716-B84D-436A-B032-220B2B9CADDC}" presName="textRect" presStyleLbl="revTx" presStyleIdx="2" presStyleCnt="4">
        <dgm:presLayoutVars>
          <dgm:chMax val="1"/>
          <dgm:chPref val="1"/>
        </dgm:presLayoutVars>
      </dgm:prSet>
      <dgm:spPr/>
    </dgm:pt>
    <dgm:pt modelId="{AD0B658B-B50A-40EF-B4FE-7234C25616F8}" type="pres">
      <dgm:prSet presAssocID="{79535D29-4C9A-449D-A727-B90BC51637B7}" presName="sibTrans" presStyleCnt="0"/>
      <dgm:spPr/>
    </dgm:pt>
    <dgm:pt modelId="{CAC241F1-438C-4156-AE32-1C9D5A4592D9}" type="pres">
      <dgm:prSet presAssocID="{BD4CDB43-353E-4B02-B096-C95F07496D3C}" presName="compNode" presStyleCnt="0"/>
      <dgm:spPr/>
    </dgm:pt>
    <dgm:pt modelId="{17388459-6EB8-4F5E-BF5C-9EB4EB9F5789}" type="pres">
      <dgm:prSet presAssocID="{BD4CDB43-353E-4B02-B096-C95F07496D3C}" presName="iconBgRect" presStyleLbl="bgShp" presStyleIdx="3" presStyleCnt="4"/>
      <dgm:spPr/>
    </dgm:pt>
    <dgm:pt modelId="{958D9CF1-097F-4361-ABD4-11EB84ECFAE9}" type="pres">
      <dgm:prSet presAssocID="{BD4CDB43-353E-4B02-B096-C95F07496D3C}"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Pie chart with solid fill"/>
        </a:ext>
      </dgm:extLst>
    </dgm:pt>
    <dgm:pt modelId="{9B133744-2F9F-4D93-9D78-885476BC07F6}" type="pres">
      <dgm:prSet presAssocID="{BD4CDB43-353E-4B02-B096-C95F07496D3C}" presName="spaceRect" presStyleCnt="0"/>
      <dgm:spPr/>
    </dgm:pt>
    <dgm:pt modelId="{FE08D94C-0979-4A7E-9611-4E89C272E0B9}" type="pres">
      <dgm:prSet presAssocID="{BD4CDB43-353E-4B02-B096-C95F07496D3C}" presName="textRect" presStyleLbl="revTx" presStyleIdx="3" presStyleCnt="4" custScaleX="128556">
        <dgm:presLayoutVars>
          <dgm:chMax val="1"/>
          <dgm:chPref val="1"/>
        </dgm:presLayoutVars>
      </dgm:prSet>
      <dgm:spPr/>
    </dgm:pt>
  </dgm:ptLst>
  <dgm:cxnLst>
    <dgm:cxn modelId="{4160E90A-0E10-4739-BB63-163659A712F0}" srcId="{1187127D-E7A7-455E-93D3-1EAC1DAB5C83}" destId="{89123716-B84D-436A-B032-220B2B9CADDC}" srcOrd="2" destOrd="0" parTransId="{A99727AF-82D3-4448-923F-255E12D7C9BC}" sibTransId="{79535D29-4C9A-449D-A727-B90BC51637B7}"/>
    <dgm:cxn modelId="{284BEB15-5C71-4905-A027-57797D994D65}" type="presOf" srcId="{F342216F-FBF1-41D7-919C-7049CA20572C}" destId="{7CEA8AF0-CDCB-4FBD-8FCB-A8EECB922CE0}" srcOrd="0" destOrd="0" presId="urn:microsoft.com/office/officeart/2018/5/layout/IconCircleLabelList"/>
    <dgm:cxn modelId="{665AB720-9620-4AC6-8DF1-9FB6CD014567}" type="presOf" srcId="{BD4CDB43-353E-4B02-B096-C95F07496D3C}" destId="{FE08D94C-0979-4A7E-9611-4E89C272E0B9}" srcOrd="0" destOrd="0" presId="urn:microsoft.com/office/officeart/2018/5/layout/IconCircleLabelList"/>
    <dgm:cxn modelId="{3D238423-40A9-4D99-B54D-A2855A3DA7BF}" srcId="{1187127D-E7A7-455E-93D3-1EAC1DAB5C83}" destId="{F342216F-FBF1-41D7-919C-7049CA20572C}" srcOrd="1" destOrd="0" parTransId="{458C9A33-97A5-4CBB-B140-5648BC39D963}" sibTransId="{4264E9A9-DAC3-427B-8E9E-0073816BE51F}"/>
    <dgm:cxn modelId="{D1F63E5B-71C3-4407-B69C-53CC2F17F251}" type="presOf" srcId="{0B54B875-7D75-439A-96AC-0B6B0E0F9027}" destId="{1A451185-6747-4E77-A3B3-9CCD7AC625EB}" srcOrd="0" destOrd="0" presId="urn:microsoft.com/office/officeart/2018/5/layout/IconCircleLabelList"/>
    <dgm:cxn modelId="{2D027D54-0797-4CE1-8646-E3A6F4D7AE6C}" srcId="{1187127D-E7A7-455E-93D3-1EAC1DAB5C83}" destId="{0B54B875-7D75-439A-96AC-0B6B0E0F9027}" srcOrd="0" destOrd="0" parTransId="{E10A52C8-AA57-46D3-B7CE-50C51AD1F38B}" sibTransId="{6BB7D5D8-B58C-4639-AB04-F3323C9E3D5A}"/>
    <dgm:cxn modelId="{46799A86-856A-4949-AC18-96B169E2E058}" type="presOf" srcId="{1187127D-E7A7-455E-93D3-1EAC1DAB5C83}" destId="{D8316F63-CE47-407B-9DCB-E8FEC91F0742}" srcOrd="0" destOrd="0" presId="urn:microsoft.com/office/officeart/2018/5/layout/IconCircleLabelList"/>
    <dgm:cxn modelId="{0560C2CF-2867-4C41-9B84-C43B49A1EFCF}" srcId="{1187127D-E7A7-455E-93D3-1EAC1DAB5C83}" destId="{BD4CDB43-353E-4B02-B096-C95F07496D3C}" srcOrd="3" destOrd="0" parTransId="{50B9826E-03A9-4BEC-83AF-4FE3EC5546B9}" sibTransId="{F766CB66-C9FA-4DBA-A25A-4A827F70313C}"/>
    <dgm:cxn modelId="{3F295CDC-7471-482D-90A1-CAF76E95A10C}" type="presOf" srcId="{89123716-B84D-436A-B032-220B2B9CADDC}" destId="{3F410A1B-B3E5-49A9-AA89-AAA8A26BCB24}" srcOrd="0" destOrd="0" presId="urn:microsoft.com/office/officeart/2018/5/layout/IconCircleLabelList"/>
    <dgm:cxn modelId="{CC2717E0-B745-4FA0-BA9D-61935A040744}" type="presParOf" srcId="{D8316F63-CE47-407B-9DCB-E8FEC91F0742}" destId="{AE2471DD-AEF0-46AC-AE4E-4047B474E634}" srcOrd="0" destOrd="0" presId="urn:microsoft.com/office/officeart/2018/5/layout/IconCircleLabelList"/>
    <dgm:cxn modelId="{69E34C59-CEB5-4F65-8A99-276EFDDA7804}" type="presParOf" srcId="{AE2471DD-AEF0-46AC-AE4E-4047B474E634}" destId="{6A28B40A-85CB-44CF-9E81-3063936285E3}" srcOrd="0" destOrd="0" presId="urn:microsoft.com/office/officeart/2018/5/layout/IconCircleLabelList"/>
    <dgm:cxn modelId="{7FA62A85-3AE0-4230-8DEC-136FF67A2F75}" type="presParOf" srcId="{AE2471DD-AEF0-46AC-AE4E-4047B474E634}" destId="{005524FB-3A0E-4BA5-B04E-59FC2E252AEB}" srcOrd="1" destOrd="0" presId="urn:microsoft.com/office/officeart/2018/5/layout/IconCircleLabelList"/>
    <dgm:cxn modelId="{7CA4F707-4953-4BB7-8153-F387AA80FACC}" type="presParOf" srcId="{AE2471DD-AEF0-46AC-AE4E-4047B474E634}" destId="{10E3AB85-F629-46B7-9081-FC073256C023}" srcOrd="2" destOrd="0" presId="urn:microsoft.com/office/officeart/2018/5/layout/IconCircleLabelList"/>
    <dgm:cxn modelId="{2E91F802-C502-4DD3-B43A-1601D4FA9BC1}" type="presParOf" srcId="{AE2471DD-AEF0-46AC-AE4E-4047B474E634}" destId="{1A451185-6747-4E77-A3B3-9CCD7AC625EB}" srcOrd="3" destOrd="0" presId="urn:microsoft.com/office/officeart/2018/5/layout/IconCircleLabelList"/>
    <dgm:cxn modelId="{B4839D52-EE0B-4A8A-9C6D-7FD814118460}" type="presParOf" srcId="{D8316F63-CE47-407B-9DCB-E8FEC91F0742}" destId="{BD8992B9-B7CC-44F7-8E17-FEAD75D73260}" srcOrd="1" destOrd="0" presId="urn:microsoft.com/office/officeart/2018/5/layout/IconCircleLabelList"/>
    <dgm:cxn modelId="{FBD61538-10AA-4771-BB43-1A8DDA8B6D38}" type="presParOf" srcId="{D8316F63-CE47-407B-9DCB-E8FEC91F0742}" destId="{4A705C56-DCC9-4BDC-963E-E3C1A32B8124}" srcOrd="2" destOrd="0" presId="urn:microsoft.com/office/officeart/2018/5/layout/IconCircleLabelList"/>
    <dgm:cxn modelId="{F9E26C15-BFC6-4D29-9CB1-05963DCE45AF}" type="presParOf" srcId="{4A705C56-DCC9-4BDC-963E-E3C1A32B8124}" destId="{C4618682-3912-4E72-999D-4BF5CD06322D}" srcOrd="0" destOrd="0" presId="urn:microsoft.com/office/officeart/2018/5/layout/IconCircleLabelList"/>
    <dgm:cxn modelId="{EE54B73B-63D2-4205-B860-DF511475FABF}" type="presParOf" srcId="{4A705C56-DCC9-4BDC-963E-E3C1A32B8124}" destId="{172F9AEA-3377-4AFB-BDDB-45672D648ACC}" srcOrd="1" destOrd="0" presId="urn:microsoft.com/office/officeart/2018/5/layout/IconCircleLabelList"/>
    <dgm:cxn modelId="{E70A3D01-85AC-4556-B266-4E7847A9FEEC}" type="presParOf" srcId="{4A705C56-DCC9-4BDC-963E-E3C1A32B8124}" destId="{7C97D28A-6337-4BD4-88DA-E386C94E58EA}" srcOrd="2" destOrd="0" presId="urn:microsoft.com/office/officeart/2018/5/layout/IconCircleLabelList"/>
    <dgm:cxn modelId="{1D938727-B51F-4DB6-B47F-19DCB6B3B3E0}" type="presParOf" srcId="{4A705C56-DCC9-4BDC-963E-E3C1A32B8124}" destId="{7CEA8AF0-CDCB-4FBD-8FCB-A8EECB922CE0}" srcOrd="3" destOrd="0" presId="urn:microsoft.com/office/officeart/2018/5/layout/IconCircleLabelList"/>
    <dgm:cxn modelId="{C99FA575-863A-4F30-A66C-2AC2D9CDF739}" type="presParOf" srcId="{D8316F63-CE47-407B-9DCB-E8FEC91F0742}" destId="{92A8B23C-69B8-4E96-B33F-BB2C249D15FB}" srcOrd="3" destOrd="0" presId="urn:microsoft.com/office/officeart/2018/5/layout/IconCircleLabelList"/>
    <dgm:cxn modelId="{19CF721B-33E2-4529-9403-5AB9BBA47D98}" type="presParOf" srcId="{D8316F63-CE47-407B-9DCB-E8FEC91F0742}" destId="{D938C496-9BEF-45FE-B395-F2557FB65E88}" srcOrd="4" destOrd="0" presId="urn:microsoft.com/office/officeart/2018/5/layout/IconCircleLabelList"/>
    <dgm:cxn modelId="{658D0125-C3C9-4D5B-8DF0-5E2057102680}" type="presParOf" srcId="{D938C496-9BEF-45FE-B395-F2557FB65E88}" destId="{1F290E81-B7E4-40F0-A220-DB97594D9AE3}" srcOrd="0" destOrd="0" presId="urn:microsoft.com/office/officeart/2018/5/layout/IconCircleLabelList"/>
    <dgm:cxn modelId="{50F2BB0B-CE08-4F41-A25B-1FF84C93EEEF}" type="presParOf" srcId="{D938C496-9BEF-45FE-B395-F2557FB65E88}" destId="{9FDBD919-83B2-43D2-B22A-C1D340DD896A}" srcOrd="1" destOrd="0" presId="urn:microsoft.com/office/officeart/2018/5/layout/IconCircleLabelList"/>
    <dgm:cxn modelId="{51BF9BE5-F346-4A35-A9C3-91EDDD48FDDA}" type="presParOf" srcId="{D938C496-9BEF-45FE-B395-F2557FB65E88}" destId="{448386B8-992B-4E81-92FA-A2A8D3DE4E53}" srcOrd="2" destOrd="0" presId="urn:microsoft.com/office/officeart/2018/5/layout/IconCircleLabelList"/>
    <dgm:cxn modelId="{DFB9ED2B-2930-4C79-B0BD-4EA886CDAA92}" type="presParOf" srcId="{D938C496-9BEF-45FE-B395-F2557FB65E88}" destId="{3F410A1B-B3E5-49A9-AA89-AAA8A26BCB24}" srcOrd="3" destOrd="0" presId="urn:microsoft.com/office/officeart/2018/5/layout/IconCircleLabelList"/>
    <dgm:cxn modelId="{261BF724-C195-49FC-98B1-0E02F339F1F9}" type="presParOf" srcId="{D8316F63-CE47-407B-9DCB-E8FEC91F0742}" destId="{AD0B658B-B50A-40EF-B4FE-7234C25616F8}" srcOrd="5" destOrd="0" presId="urn:microsoft.com/office/officeart/2018/5/layout/IconCircleLabelList"/>
    <dgm:cxn modelId="{D185BF21-7E56-4FEF-8D8D-7AFA57AE257F}" type="presParOf" srcId="{D8316F63-CE47-407B-9DCB-E8FEC91F0742}" destId="{CAC241F1-438C-4156-AE32-1C9D5A4592D9}" srcOrd="6" destOrd="0" presId="urn:microsoft.com/office/officeart/2018/5/layout/IconCircleLabelList"/>
    <dgm:cxn modelId="{CCB975DD-FEAD-46AB-8FA8-28FB14C050DE}" type="presParOf" srcId="{CAC241F1-438C-4156-AE32-1C9D5A4592D9}" destId="{17388459-6EB8-4F5E-BF5C-9EB4EB9F5789}" srcOrd="0" destOrd="0" presId="urn:microsoft.com/office/officeart/2018/5/layout/IconCircleLabelList"/>
    <dgm:cxn modelId="{B1B44AEE-20A0-49E0-A0A9-7D5238CE1C61}" type="presParOf" srcId="{CAC241F1-438C-4156-AE32-1C9D5A4592D9}" destId="{958D9CF1-097F-4361-ABD4-11EB84ECFAE9}" srcOrd="1" destOrd="0" presId="urn:microsoft.com/office/officeart/2018/5/layout/IconCircleLabelList"/>
    <dgm:cxn modelId="{7028E282-AF31-4A2A-AED3-D9025F008A50}" type="presParOf" srcId="{CAC241F1-438C-4156-AE32-1C9D5A4592D9}" destId="{9B133744-2F9F-4D93-9D78-885476BC07F6}" srcOrd="2" destOrd="0" presId="urn:microsoft.com/office/officeart/2018/5/layout/IconCircleLabelList"/>
    <dgm:cxn modelId="{CF8EEE8A-A4B0-424D-BC69-4A13116257FE}" type="presParOf" srcId="{CAC241F1-438C-4156-AE32-1C9D5A4592D9}" destId="{FE08D94C-0979-4A7E-9611-4E89C272E0B9}"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28B40A-85CB-44CF-9E81-3063936285E3}">
      <dsp:nvSpPr>
        <dsp:cNvPr id="0" name=""/>
        <dsp:cNvSpPr/>
      </dsp:nvSpPr>
      <dsp:spPr>
        <a:xfrm>
          <a:off x="480277" y="697559"/>
          <a:ext cx="1255425" cy="125542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5524FB-3A0E-4BA5-B04E-59FC2E252AEB}">
      <dsp:nvSpPr>
        <dsp:cNvPr id="0" name=""/>
        <dsp:cNvSpPr/>
      </dsp:nvSpPr>
      <dsp:spPr>
        <a:xfrm>
          <a:off x="747827" y="965109"/>
          <a:ext cx="720326" cy="7203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451185-6747-4E77-A3B3-9CCD7AC625EB}">
      <dsp:nvSpPr>
        <dsp:cNvPr id="0" name=""/>
        <dsp:cNvSpPr/>
      </dsp:nvSpPr>
      <dsp:spPr>
        <a:xfrm>
          <a:off x="78953" y="2344019"/>
          <a:ext cx="2058075" cy="744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en-US" sz="2000" kern="1200" dirty="0"/>
            <a:t>13</a:t>
          </a:r>
        </a:p>
        <a:p>
          <a:pPr marL="0" lvl="0" indent="0" algn="ctr" defTabSz="889000">
            <a:lnSpc>
              <a:spcPct val="100000"/>
            </a:lnSpc>
            <a:spcBef>
              <a:spcPct val="0"/>
            </a:spcBef>
            <a:spcAft>
              <a:spcPct val="35000"/>
            </a:spcAft>
            <a:buNone/>
            <a:defRPr cap="all"/>
          </a:pPr>
          <a:r>
            <a:rPr lang="en-US" sz="2000" kern="1200" dirty="0"/>
            <a:t> Organizations</a:t>
          </a:r>
        </a:p>
      </dsp:txBody>
      <dsp:txXfrm>
        <a:off x="78953" y="2344019"/>
        <a:ext cx="2058075" cy="744608"/>
      </dsp:txXfrm>
    </dsp:sp>
    <dsp:sp modelId="{C4618682-3912-4E72-999D-4BF5CD06322D}">
      <dsp:nvSpPr>
        <dsp:cNvPr id="0" name=""/>
        <dsp:cNvSpPr/>
      </dsp:nvSpPr>
      <dsp:spPr>
        <a:xfrm>
          <a:off x="2898516" y="697559"/>
          <a:ext cx="1255425" cy="125542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2F9AEA-3377-4AFB-BDDB-45672D648ACC}">
      <dsp:nvSpPr>
        <dsp:cNvPr id="0" name=""/>
        <dsp:cNvSpPr/>
      </dsp:nvSpPr>
      <dsp:spPr>
        <a:xfrm>
          <a:off x="3166065" y="965109"/>
          <a:ext cx="720326" cy="7203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CEA8AF0-CDCB-4FBD-8FCB-A8EECB922CE0}">
      <dsp:nvSpPr>
        <dsp:cNvPr id="0" name=""/>
        <dsp:cNvSpPr/>
      </dsp:nvSpPr>
      <dsp:spPr>
        <a:xfrm>
          <a:off x="2497191" y="2344019"/>
          <a:ext cx="2058075" cy="744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en-US" sz="2000" kern="1200" dirty="0"/>
            <a:t>31</a:t>
          </a:r>
        </a:p>
        <a:p>
          <a:pPr marL="0" lvl="0" indent="0" algn="ctr" defTabSz="889000">
            <a:lnSpc>
              <a:spcPct val="100000"/>
            </a:lnSpc>
            <a:spcBef>
              <a:spcPct val="0"/>
            </a:spcBef>
            <a:spcAft>
              <a:spcPct val="35000"/>
            </a:spcAft>
            <a:buNone/>
            <a:defRPr cap="all"/>
          </a:pPr>
          <a:r>
            <a:rPr lang="en-US" sz="2000" kern="1200" dirty="0"/>
            <a:t>projects</a:t>
          </a:r>
        </a:p>
      </dsp:txBody>
      <dsp:txXfrm>
        <a:off x="2497191" y="2344019"/>
        <a:ext cx="2058075" cy="744608"/>
      </dsp:txXfrm>
    </dsp:sp>
    <dsp:sp modelId="{1F290E81-B7E4-40F0-A220-DB97594D9AE3}">
      <dsp:nvSpPr>
        <dsp:cNvPr id="0" name=""/>
        <dsp:cNvSpPr/>
      </dsp:nvSpPr>
      <dsp:spPr>
        <a:xfrm>
          <a:off x="5316754" y="697559"/>
          <a:ext cx="1255425" cy="1255425"/>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DBD919-83B2-43D2-B22A-C1D340DD896A}">
      <dsp:nvSpPr>
        <dsp:cNvPr id="0" name=""/>
        <dsp:cNvSpPr/>
      </dsp:nvSpPr>
      <dsp:spPr>
        <a:xfrm>
          <a:off x="5584303" y="965109"/>
          <a:ext cx="720326" cy="7203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F410A1B-B3E5-49A9-AA89-AAA8A26BCB24}">
      <dsp:nvSpPr>
        <dsp:cNvPr id="0" name=""/>
        <dsp:cNvSpPr/>
      </dsp:nvSpPr>
      <dsp:spPr>
        <a:xfrm>
          <a:off x="4915429" y="2344019"/>
          <a:ext cx="2058075" cy="744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en-US" sz="2000" kern="1200" dirty="0"/>
            <a:t>870</a:t>
          </a:r>
        </a:p>
        <a:p>
          <a:pPr marL="0" lvl="0" indent="0" algn="ctr" defTabSz="889000">
            <a:lnSpc>
              <a:spcPct val="100000"/>
            </a:lnSpc>
            <a:spcBef>
              <a:spcPct val="0"/>
            </a:spcBef>
            <a:spcAft>
              <a:spcPct val="35000"/>
            </a:spcAft>
            <a:buNone/>
            <a:defRPr cap="all"/>
          </a:pPr>
          <a:r>
            <a:rPr lang="en-US" sz="2000" kern="1200" dirty="0"/>
            <a:t>Total beds</a:t>
          </a:r>
        </a:p>
      </dsp:txBody>
      <dsp:txXfrm>
        <a:off x="4915429" y="2344019"/>
        <a:ext cx="2058075" cy="744608"/>
      </dsp:txXfrm>
    </dsp:sp>
    <dsp:sp modelId="{17388459-6EB8-4F5E-BF5C-9EB4EB9F5789}">
      <dsp:nvSpPr>
        <dsp:cNvPr id="0" name=""/>
        <dsp:cNvSpPr/>
      </dsp:nvSpPr>
      <dsp:spPr>
        <a:xfrm>
          <a:off x="8028844" y="697559"/>
          <a:ext cx="1255425" cy="1255425"/>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58D9CF1-097F-4361-ABD4-11EB84ECFAE9}">
      <dsp:nvSpPr>
        <dsp:cNvPr id="0" name=""/>
        <dsp:cNvSpPr/>
      </dsp:nvSpPr>
      <dsp:spPr>
        <a:xfrm>
          <a:off x="8296394" y="965109"/>
          <a:ext cx="720326" cy="72032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E08D94C-0979-4A7E-9611-4E89C272E0B9}">
      <dsp:nvSpPr>
        <dsp:cNvPr id="0" name=""/>
        <dsp:cNvSpPr/>
      </dsp:nvSpPr>
      <dsp:spPr>
        <a:xfrm>
          <a:off x="7333667" y="2344019"/>
          <a:ext cx="2645778" cy="7446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en-US" sz="2000" kern="1200" dirty="0"/>
            <a:t>83%</a:t>
          </a:r>
        </a:p>
        <a:p>
          <a:pPr marL="0" lvl="0" indent="0" algn="ctr" defTabSz="889000">
            <a:lnSpc>
              <a:spcPct val="100000"/>
            </a:lnSpc>
            <a:spcBef>
              <a:spcPct val="0"/>
            </a:spcBef>
            <a:spcAft>
              <a:spcPct val="35000"/>
            </a:spcAft>
            <a:buNone/>
            <a:defRPr cap="all"/>
          </a:pPr>
          <a:r>
            <a:rPr lang="en-US" sz="2000" kern="1200" dirty="0"/>
            <a:t>Total utilization rate</a:t>
          </a:r>
        </a:p>
      </dsp:txBody>
      <dsp:txXfrm>
        <a:off x="7333667" y="2344019"/>
        <a:ext cx="2645778" cy="744608"/>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0.37081</cdr:x>
      <cdr:y>0.2235</cdr:y>
    </cdr:from>
    <cdr:to>
      <cdr:x>0.38294</cdr:x>
      <cdr:y>0.35155</cdr:y>
    </cdr:to>
    <cdr:sp macro="" textlink="">
      <cdr:nvSpPr>
        <cdr:cNvPr id="2" name="Arrow: Down 1">
          <a:extLst xmlns:a="http://schemas.openxmlformats.org/drawingml/2006/main">
            <a:ext uri="{FF2B5EF4-FFF2-40B4-BE49-F238E27FC236}">
              <a16:creationId xmlns:a16="http://schemas.microsoft.com/office/drawing/2014/main" id="{3706D160-84C2-78D1-C830-45BBA1C008D5}"/>
            </a:ext>
          </a:extLst>
        </cdr:cNvPr>
        <cdr:cNvSpPr/>
      </cdr:nvSpPr>
      <cdr:spPr>
        <a:xfrm xmlns:a="http://schemas.openxmlformats.org/drawingml/2006/main" rot="10800000">
          <a:off x="4161294" y="976437"/>
          <a:ext cx="136172" cy="559433"/>
        </a:xfrm>
        <a:prstGeom xmlns:a="http://schemas.openxmlformats.org/drawingml/2006/main" prst="downArrow">
          <a:avLst/>
        </a:prstGeom>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n-US"/>
        </a:p>
      </cdr:txBody>
    </cdr:sp>
  </cdr:relSizeAnchor>
  <cdr:relSizeAnchor xmlns:cdr="http://schemas.openxmlformats.org/drawingml/2006/chartDrawing">
    <cdr:from>
      <cdr:x>0.74769</cdr:x>
      <cdr:y>0.06809</cdr:y>
    </cdr:from>
    <cdr:to>
      <cdr:x>0.75982</cdr:x>
      <cdr:y>0.19614</cdr:y>
    </cdr:to>
    <cdr:sp macro="" textlink="">
      <cdr:nvSpPr>
        <cdr:cNvPr id="3" name="Arrow: Down 2">
          <a:extLst xmlns:a="http://schemas.openxmlformats.org/drawingml/2006/main">
            <a:ext uri="{FF2B5EF4-FFF2-40B4-BE49-F238E27FC236}">
              <a16:creationId xmlns:a16="http://schemas.microsoft.com/office/drawing/2014/main" id="{A5EFF9AB-670E-371B-4158-E5DC6336BFB1}"/>
            </a:ext>
          </a:extLst>
        </cdr:cNvPr>
        <cdr:cNvSpPr/>
      </cdr:nvSpPr>
      <cdr:spPr>
        <a:xfrm xmlns:a="http://schemas.openxmlformats.org/drawingml/2006/main" rot="10800000">
          <a:off x="8390674" y="297468"/>
          <a:ext cx="136172" cy="559433"/>
        </a:xfrm>
        <a:prstGeom xmlns:a="http://schemas.openxmlformats.org/drawingml/2006/main" prst="downArrow">
          <a:avLst/>
        </a:prstGeom>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lang="en-US"/>
        </a:p>
      </cdr:txBody>
    </cdr:sp>
  </cdr:relSizeAnchor>
  <cdr:relSizeAnchor xmlns:cdr="http://schemas.openxmlformats.org/drawingml/2006/chartDrawing">
    <cdr:from>
      <cdr:x>0.93527</cdr:x>
      <cdr:y>0.11966</cdr:y>
    </cdr:from>
    <cdr:to>
      <cdr:x>0.94741</cdr:x>
      <cdr:y>0.24771</cdr:y>
    </cdr:to>
    <cdr:sp macro="" textlink="">
      <cdr:nvSpPr>
        <cdr:cNvPr id="4" name="Arrow: Down 3">
          <a:extLst xmlns:a="http://schemas.openxmlformats.org/drawingml/2006/main">
            <a:ext uri="{FF2B5EF4-FFF2-40B4-BE49-F238E27FC236}">
              <a16:creationId xmlns:a16="http://schemas.microsoft.com/office/drawing/2014/main" id="{A9716C61-4A86-4E3E-481D-B0FA71F7D433}"/>
            </a:ext>
          </a:extLst>
        </cdr:cNvPr>
        <cdr:cNvSpPr/>
      </cdr:nvSpPr>
      <cdr:spPr>
        <a:xfrm xmlns:a="http://schemas.openxmlformats.org/drawingml/2006/main" rot="10800000">
          <a:off x="10495818" y="522768"/>
          <a:ext cx="136172" cy="559433"/>
        </a:xfrm>
        <a:prstGeom xmlns:a="http://schemas.openxmlformats.org/drawingml/2006/main" prst="downArrow">
          <a:avLst/>
        </a:prstGeom>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23AA0E9-8CD0-4A6E-A65E-A06028B83FE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5E2408B-C9AB-4665-AC99-B057BD0A43D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748E1AF-6343-46AA-8AEF-4C12F4118850}" type="datetimeFigureOut">
              <a:rPr lang="en-US" smtClean="0"/>
              <a:t>5/28/2024</a:t>
            </a:fld>
            <a:endParaRPr lang="en-US" dirty="0"/>
          </a:p>
        </p:txBody>
      </p:sp>
      <p:sp>
        <p:nvSpPr>
          <p:cNvPr id="4" name="Footer Placeholder 3">
            <a:extLst>
              <a:ext uri="{FF2B5EF4-FFF2-40B4-BE49-F238E27FC236}">
                <a16:creationId xmlns:a16="http://schemas.microsoft.com/office/drawing/2014/main" id="{8CD1B215-531B-4869-BD98-BD3B1390B1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0B53F21-4D67-455D-8074-E9E6EC26FAC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52858E0-3D38-47B7-97D4-4FE08D90D359}" type="slidenum">
              <a:rPr lang="en-US" smtClean="0"/>
              <a:t>‹#›</a:t>
            </a:fld>
            <a:endParaRPr lang="en-US" dirty="0"/>
          </a:p>
        </p:txBody>
      </p:sp>
    </p:spTree>
    <p:extLst>
      <p:ext uri="{BB962C8B-B14F-4D97-AF65-F5344CB8AC3E}">
        <p14:creationId xmlns:p14="http://schemas.microsoft.com/office/powerpoint/2010/main" val="2821443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9D2517-63AA-420A-887D-BE60360A8F4D}" type="datetimeFigureOut">
              <a:rPr lang="en-US" noProof="0" smtClean="0"/>
              <a:t>5/28/2024</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4ECAD9-32EE-4091-BDA5-6BD15ACC5E58}" type="slidenum">
              <a:rPr lang="en-US" noProof="0" smtClean="0"/>
              <a:t>‹#›</a:t>
            </a:fld>
            <a:endParaRPr lang="en-US" noProof="0" dirty="0"/>
          </a:p>
        </p:txBody>
      </p:sp>
    </p:spTree>
    <p:extLst>
      <p:ext uri="{BB962C8B-B14F-4D97-AF65-F5344CB8AC3E}">
        <p14:creationId xmlns:p14="http://schemas.microsoft.com/office/powerpoint/2010/main" val="1106618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4ECAD9-32EE-4091-BDA5-6BD15ACC5E58}" type="slidenum">
              <a:rPr lang="en-US" noProof="0" smtClean="0"/>
              <a:t>1</a:t>
            </a:fld>
            <a:endParaRPr lang="en-US" noProof="0" dirty="0"/>
          </a:p>
        </p:txBody>
      </p:sp>
    </p:spTree>
    <p:extLst>
      <p:ext uri="{BB962C8B-B14F-4D97-AF65-F5344CB8AC3E}">
        <p14:creationId xmlns:p14="http://schemas.microsoft.com/office/powerpoint/2010/main" val="2215981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4ECAD9-32EE-4091-BDA5-6BD15ACC5E58}" type="slidenum">
              <a:rPr lang="en-US" noProof="0" smtClean="0"/>
              <a:t>11</a:t>
            </a:fld>
            <a:endParaRPr lang="en-US" noProof="0" dirty="0"/>
          </a:p>
        </p:txBody>
      </p:sp>
    </p:spTree>
    <p:extLst>
      <p:ext uri="{BB962C8B-B14F-4D97-AF65-F5344CB8AC3E}">
        <p14:creationId xmlns:p14="http://schemas.microsoft.com/office/powerpoint/2010/main" val="3215376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4ECAD9-32EE-4091-BDA5-6BD15ACC5E58}" type="slidenum">
              <a:rPr lang="en-US" noProof="0" smtClean="0"/>
              <a:t>12</a:t>
            </a:fld>
            <a:endParaRPr lang="en-US" noProof="0" dirty="0"/>
          </a:p>
        </p:txBody>
      </p:sp>
    </p:spTree>
    <p:extLst>
      <p:ext uri="{BB962C8B-B14F-4D97-AF65-F5344CB8AC3E}">
        <p14:creationId xmlns:p14="http://schemas.microsoft.com/office/powerpoint/2010/main" val="23849355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4ECAD9-32EE-4091-BDA5-6BD15ACC5E58}" type="slidenum">
              <a:rPr lang="en-US" noProof="0" smtClean="0"/>
              <a:t>13</a:t>
            </a:fld>
            <a:endParaRPr lang="en-US" noProof="0" dirty="0"/>
          </a:p>
        </p:txBody>
      </p:sp>
    </p:spTree>
    <p:extLst>
      <p:ext uri="{BB962C8B-B14F-4D97-AF65-F5344CB8AC3E}">
        <p14:creationId xmlns:p14="http://schemas.microsoft.com/office/powerpoint/2010/main" val="1340498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4ECAD9-32EE-4091-BDA5-6BD15ACC5E58}" type="slidenum">
              <a:rPr lang="en-US" noProof="0" smtClean="0"/>
              <a:t>2</a:t>
            </a:fld>
            <a:endParaRPr lang="en-US" noProof="0" dirty="0"/>
          </a:p>
        </p:txBody>
      </p:sp>
    </p:spTree>
    <p:extLst>
      <p:ext uri="{BB962C8B-B14F-4D97-AF65-F5344CB8AC3E}">
        <p14:creationId xmlns:p14="http://schemas.microsoft.com/office/powerpoint/2010/main" val="3455333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4ECAD9-32EE-4091-BDA5-6BD15ACC5E58}" type="slidenum">
              <a:rPr lang="en-US" noProof="0" smtClean="0"/>
              <a:t>4</a:t>
            </a:fld>
            <a:endParaRPr lang="en-US" noProof="0" dirty="0"/>
          </a:p>
        </p:txBody>
      </p:sp>
    </p:spTree>
    <p:extLst>
      <p:ext uri="{BB962C8B-B14F-4D97-AF65-F5344CB8AC3E}">
        <p14:creationId xmlns:p14="http://schemas.microsoft.com/office/powerpoint/2010/main" val="3800404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4ECAD9-32EE-4091-BDA5-6BD15ACC5E58}" type="slidenum">
              <a:rPr lang="en-US" noProof="0" smtClean="0"/>
              <a:t>5</a:t>
            </a:fld>
            <a:endParaRPr lang="en-US" noProof="0" dirty="0"/>
          </a:p>
        </p:txBody>
      </p:sp>
    </p:spTree>
    <p:extLst>
      <p:ext uri="{BB962C8B-B14F-4D97-AF65-F5344CB8AC3E}">
        <p14:creationId xmlns:p14="http://schemas.microsoft.com/office/powerpoint/2010/main" val="2737502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4ECAD9-32EE-4091-BDA5-6BD15ACC5E58}" type="slidenum">
              <a:rPr lang="en-US" noProof="0" smtClean="0"/>
              <a:t>6</a:t>
            </a:fld>
            <a:endParaRPr lang="en-US" noProof="0" dirty="0"/>
          </a:p>
        </p:txBody>
      </p:sp>
    </p:spTree>
    <p:extLst>
      <p:ext uri="{BB962C8B-B14F-4D97-AF65-F5344CB8AC3E}">
        <p14:creationId xmlns:p14="http://schemas.microsoft.com/office/powerpoint/2010/main" val="2848468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4ECAD9-32EE-4091-BDA5-6BD15ACC5E58}" type="slidenum">
              <a:rPr lang="en-US" noProof="0" smtClean="0"/>
              <a:t>7</a:t>
            </a:fld>
            <a:endParaRPr lang="en-US" noProof="0" dirty="0"/>
          </a:p>
        </p:txBody>
      </p:sp>
    </p:spTree>
    <p:extLst>
      <p:ext uri="{BB962C8B-B14F-4D97-AF65-F5344CB8AC3E}">
        <p14:creationId xmlns:p14="http://schemas.microsoft.com/office/powerpoint/2010/main" val="1229108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4ECAD9-32EE-4091-BDA5-6BD15ACC5E58}" type="slidenum">
              <a:rPr lang="en-US" noProof="0" smtClean="0"/>
              <a:t>8</a:t>
            </a:fld>
            <a:endParaRPr lang="en-US" noProof="0" dirty="0"/>
          </a:p>
        </p:txBody>
      </p:sp>
    </p:spTree>
    <p:extLst>
      <p:ext uri="{BB962C8B-B14F-4D97-AF65-F5344CB8AC3E}">
        <p14:creationId xmlns:p14="http://schemas.microsoft.com/office/powerpoint/2010/main" val="3655258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4ECAD9-32EE-4091-BDA5-6BD15ACC5E58}" type="slidenum">
              <a:rPr lang="en-US" noProof="0" smtClean="0"/>
              <a:t>9</a:t>
            </a:fld>
            <a:endParaRPr lang="en-US" noProof="0" dirty="0"/>
          </a:p>
        </p:txBody>
      </p:sp>
    </p:spTree>
    <p:extLst>
      <p:ext uri="{BB962C8B-B14F-4D97-AF65-F5344CB8AC3E}">
        <p14:creationId xmlns:p14="http://schemas.microsoft.com/office/powerpoint/2010/main" val="2593687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4ECAD9-32EE-4091-BDA5-6BD15ACC5E58}" type="slidenum">
              <a:rPr lang="en-US" noProof="0" smtClean="0"/>
              <a:t>10</a:t>
            </a:fld>
            <a:endParaRPr lang="en-US" noProof="0" dirty="0"/>
          </a:p>
        </p:txBody>
      </p:sp>
    </p:spTree>
    <p:extLst>
      <p:ext uri="{BB962C8B-B14F-4D97-AF65-F5344CB8AC3E}">
        <p14:creationId xmlns:p14="http://schemas.microsoft.com/office/powerpoint/2010/main" val="1801346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Picture Placeholder 9">
            <a:extLst>
              <a:ext uri="{FF2B5EF4-FFF2-40B4-BE49-F238E27FC236}">
                <a16:creationId xmlns:a16="http://schemas.microsoft.com/office/drawing/2014/main" id="{D1D313A2-A4D4-40DF-A0C2-C29F64168525}"/>
              </a:ext>
            </a:extLst>
          </p:cNvPr>
          <p:cNvSpPr>
            <a:spLocks noGrp="1"/>
          </p:cNvSpPr>
          <p:nvPr>
            <p:ph type="pic" sz="quarter" idx="13"/>
          </p:nvPr>
        </p:nvSpPr>
        <p:spPr>
          <a:xfrm>
            <a:off x="0" y="0"/>
            <a:ext cx="12192000" cy="6858000"/>
          </a:xfrm>
        </p:spPr>
        <p:txBody>
          <a:bodyPr/>
          <a:lstStyle/>
          <a:p>
            <a:r>
              <a:rPr lang="en-US" noProof="0"/>
              <a:t>Click icon to add picture</a:t>
            </a:r>
            <a:endParaRPr lang="en-US" noProof="0" dirty="0"/>
          </a:p>
        </p:txBody>
      </p: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F5CEFB0D-6DB6-450D-981E-DB5B064ABC8F}" type="datetime1">
              <a:rPr lang="en-US" noProof="0" smtClean="0"/>
              <a:t>5/28/2024</a:t>
            </a:fld>
            <a:endParaRPr lang="en-US" noProof="0"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r>
              <a:rPr lang="en-US" noProof="0" dirty="0"/>
              <a:t>Footer</a:t>
            </a:r>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3" name="Subtitle 2"/>
          <p:cNvSpPr>
            <a:spLocks noGrp="1"/>
          </p:cNvSpPr>
          <p:nvPr>
            <p:ph type="subTitle" idx="1"/>
          </p:nvPr>
        </p:nvSpPr>
        <p:spPr>
          <a:xfrm>
            <a:off x="1212850" y="4508500"/>
            <a:ext cx="5118100" cy="1279652"/>
          </a:xfrm>
        </p:spPr>
        <p:txBody>
          <a:bodyPr lIns="91440" rIns="91440">
            <a:normAutofit/>
          </a:bodyPr>
          <a:lstStyle>
            <a:lvl1pPr marL="0" indent="0" algn="l">
              <a:buNone/>
              <a:defRPr sz="2400" cap="all" spc="200" baseline="0">
                <a:solidFill>
                  <a:schemeClr val="bg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noProof="0"/>
              <a:t>Click to edit Master subtitle style</a:t>
            </a:r>
          </a:p>
        </p:txBody>
      </p:sp>
      <p:sp>
        <p:nvSpPr>
          <p:cNvPr id="2" name="Title 1"/>
          <p:cNvSpPr>
            <a:spLocks noGrp="1"/>
          </p:cNvSpPr>
          <p:nvPr>
            <p:ph type="ctrTitle"/>
          </p:nvPr>
        </p:nvSpPr>
        <p:spPr>
          <a:xfrm>
            <a:off x="1212850" y="2057400"/>
            <a:ext cx="5118100" cy="1929066"/>
          </a:xfrm>
        </p:spPr>
        <p:txBody>
          <a:bodyPr anchor="b">
            <a:noAutofit/>
          </a:bodyPr>
          <a:lstStyle>
            <a:lvl1pPr algn="l">
              <a:lnSpc>
                <a:spcPct val="90000"/>
              </a:lnSpc>
              <a:defRPr sz="5400" b="1" spc="-50" baseline="0">
                <a:solidFill>
                  <a:schemeClr val="bg1"/>
                </a:solidFill>
                <a:latin typeface="+mn-lt"/>
              </a:defRPr>
            </a:lvl1pPr>
          </a:lstStyle>
          <a:p>
            <a:r>
              <a:rPr lang="en-US" noProof="0"/>
              <a:t>Click to edit Master title style</a:t>
            </a:r>
          </a:p>
        </p:txBody>
      </p:sp>
    </p:spTree>
    <p:extLst>
      <p:ext uri="{BB962C8B-B14F-4D97-AF65-F5344CB8AC3E}">
        <p14:creationId xmlns:p14="http://schemas.microsoft.com/office/powerpoint/2010/main" val="672700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Parallélogramme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8" name="Rectangle 7">
            <a:extLst>
              <a:ext uri="{FF2B5EF4-FFF2-40B4-BE49-F238E27FC236}">
                <a16:creationId xmlns:a16="http://schemas.microsoft.com/office/drawing/2014/main" id="{16D90D66-BCB9-4229-A829-628874352AC0}"/>
              </a:ext>
            </a:extLst>
          </p:cNvPr>
          <p:cNvSpPr/>
          <p:nvPr/>
        </p:nvSpPr>
        <p:spPr>
          <a:xfrm>
            <a:off x="16" y="0"/>
            <a:ext cx="4654296" cy="58642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2200" y="786383"/>
            <a:ext cx="3068833" cy="2093975"/>
          </a:xfrm>
        </p:spPr>
        <p:txBody>
          <a:bodyPr anchor="b">
            <a:normAutofit/>
          </a:bodyPr>
          <a:lstStyle>
            <a:lvl1pPr>
              <a:lnSpc>
                <a:spcPct val="90000"/>
              </a:lnSpc>
              <a:defRPr sz="3600" b="0">
                <a:solidFill>
                  <a:srgbClr val="FFFFFF"/>
                </a:solidFill>
              </a:defRPr>
            </a:lvl1pPr>
          </a:lstStyle>
          <a:p>
            <a:r>
              <a:rPr lang="en-US" noProof="0"/>
              <a:t>Click to edit Master title style</a:t>
            </a:r>
          </a:p>
        </p:txBody>
      </p:sp>
      <p:sp>
        <p:nvSpPr>
          <p:cNvPr id="3" name="Content Placeholder 2"/>
          <p:cNvSpPr>
            <a:spLocks noGrp="1"/>
          </p:cNvSpPr>
          <p:nvPr>
            <p:ph idx="1"/>
          </p:nvPr>
        </p:nvSpPr>
        <p:spPr>
          <a:xfrm>
            <a:off x="5458984" y="812800"/>
            <a:ext cx="5713841" cy="486860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Text Placeholder 3"/>
          <p:cNvSpPr>
            <a:spLocks noGrp="1"/>
          </p:cNvSpPr>
          <p:nvPr>
            <p:ph type="body" sz="half" idx="2"/>
          </p:nvPr>
        </p:nvSpPr>
        <p:spPr>
          <a:xfrm>
            <a:off x="1092200" y="3043050"/>
            <a:ext cx="3068832" cy="2638359"/>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9" name="Rectangle 8">
            <a:extLst>
              <a:ext uri="{FF2B5EF4-FFF2-40B4-BE49-F238E27FC236}">
                <a16:creationId xmlns:a16="http://schemas.microsoft.com/office/drawing/2014/main" id="{4DC51BA7-A5A7-4A7F-A707-DBBDEA7705F3}"/>
              </a:ext>
            </a:extLst>
          </p:cNvPr>
          <p:cNvSpPr/>
          <p:nvPr userDrawn="1"/>
        </p:nvSpPr>
        <p:spPr>
          <a:xfrm>
            <a:off x="0" y="1397000"/>
            <a:ext cx="1036320" cy="13294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D23174BA-29D0-4C1A-95C9-5A86FD25E47A}"/>
              </a:ext>
            </a:extLst>
          </p:cNvPr>
          <p:cNvSpPr/>
          <p:nvPr userDrawn="1"/>
        </p:nvSpPr>
        <p:spPr>
          <a:xfrm>
            <a:off x="5458983" y="624142"/>
            <a:ext cx="5713840" cy="125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Date Placeholder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a:lstStyle>
            <a:lvl1pPr>
              <a:defRPr>
                <a:solidFill>
                  <a:schemeClr val="tx1">
                    <a:lumMod val="75000"/>
                    <a:lumOff val="25000"/>
                  </a:schemeClr>
                </a:solidFill>
              </a:defRPr>
            </a:lvl1pPr>
          </a:lstStyle>
          <a:p>
            <a:fld id="{3AB9C849-F1D8-4230-9F2F-9250D675BB2A}" type="datetime1">
              <a:rPr lang="en-US" noProof="0" smtClean="0"/>
              <a:t>5/28/2024</a:t>
            </a:fld>
            <a:endParaRPr lang="en-US" noProof="0" dirty="0"/>
          </a:p>
        </p:txBody>
      </p:sp>
      <p:sp>
        <p:nvSpPr>
          <p:cNvPr id="13" name="Footer Placeholder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a:lstStyle>
            <a:lvl1pPr>
              <a:defRPr>
                <a:solidFill>
                  <a:schemeClr val="tx1">
                    <a:lumMod val="75000"/>
                    <a:lumOff val="25000"/>
                  </a:schemeClr>
                </a:solidFill>
              </a:defRPr>
            </a:lvl1pPr>
          </a:lstStyle>
          <a:p>
            <a:r>
              <a:rPr lang="en-US" noProof="0" dirty="0"/>
              <a:t>Footer</a:t>
            </a:r>
          </a:p>
        </p:txBody>
      </p:sp>
      <p:sp>
        <p:nvSpPr>
          <p:cNvPr id="14" name="Slide Number Placeholder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a:lstStyle>
            <a:lvl1pPr>
              <a:defRPr>
                <a:solidFill>
                  <a:schemeClr val="tx1">
                    <a:lumMod val="75000"/>
                    <a:lumOff val="25000"/>
                  </a:schemeClr>
                </a:solidFill>
              </a:defRPr>
            </a:lvl1pPr>
          </a:lstStyle>
          <a:p>
            <a:fld id="{3A98EE3D-8CD1-4C3F-BD1C-C98C9596463C}" type="slidenum">
              <a:rPr lang="en-US" noProof="0" smtClean="0"/>
              <a:pPr/>
              <a:t>‹#›</a:t>
            </a:fld>
            <a:endParaRPr lang="en-US" noProof="0" dirty="0"/>
          </a:p>
        </p:txBody>
      </p:sp>
      <p:cxnSp>
        <p:nvCxnSpPr>
          <p:cNvPr id="15" name="Connecteur droit 19">
            <a:extLst>
              <a:ext uri="{FF2B5EF4-FFF2-40B4-BE49-F238E27FC236}">
                <a16:creationId xmlns:a16="http://schemas.microsoft.com/office/drawing/2014/main" id="{D84C14C5-D99C-45CD-8001-AC745F4FB49B}"/>
              </a:ext>
            </a:extLst>
          </p:cNvPr>
          <p:cNvCxnSpPr>
            <a:cxnSpLocks/>
          </p:cNvCxnSpPr>
          <p:nvPr userDrawn="1"/>
        </p:nvCxnSpPr>
        <p:spPr>
          <a:xfrm flipH="1">
            <a:off x="1092200" y="6446838"/>
            <a:ext cx="1643438"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Connecteur droit 19">
            <a:extLst>
              <a:ext uri="{FF2B5EF4-FFF2-40B4-BE49-F238E27FC236}">
                <a16:creationId xmlns:a16="http://schemas.microsoft.com/office/drawing/2014/main" id="{019842DD-D0AB-4E35-9AB2-7DBB6E266120}"/>
              </a:ext>
            </a:extLst>
          </p:cNvPr>
          <p:cNvCxnSpPr>
            <a:cxnSpLocks/>
          </p:cNvCxnSpPr>
          <p:nvPr userDrawn="1"/>
        </p:nvCxnSpPr>
        <p:spPr>
          <a:xfrm flipH="1">
            <a:off x="8420100" y="6429376"/>
            <a:ext cx="100046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Connecteur droit 19">
            <a:extLst>
              <a:ext uri="{FF2B5EF4-FFF2-40B4-BE49-F238E27FC236}">
                <a16:creationId xmlns:a16="http://schemas.microsoft.com/office/drawing/2014/main" id="{832851A7-B301-4616-9843-9A0D06646DFD}"/>
              </a:ext>
            </a:extLst>
          </p:cNvPr>
          <p:cNvCxnSpPr>
            <a:cxnSpLocks/>
          </p:cNvCxnSpPr>
          <p:nvPr userDrawn="1"/>
        </p:nvCxnSpPr>
        <p:spPr>
          <a:xfrm flipH="1" flipV="1">
            <a:off x="10765675" y="6446838"/>
            <a:ext cx="407258" cy="635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9208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F2DB7022-84E8-42F0-8AEA-ADED76AFD446}" type="datetime1">
              <a:rPr lang="en-US" smtClean="0"/>
              <a:t>5/28/2024</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r>
              <a:rPr lang="en-US" dirty="0"/>
              <a:t>Footer</a:t>
            </a:r>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65082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p:spTree>
      <p:nvGrpSpPr>
        <p:cNvPr id="1" name=""/>
        <p:cNvGrpSpPr/>
        <p:nvPr/>
      </p:nvGrpSpPr>
      <p:grpSpPr>
        <a:xfrm>
          <a:off x="0" y="0"/>
          <a:ext cx="0" cy="0"/>
          <a:chOff x="0" y="0"/>
          <a:chExt cx="0" cy="0"/>
        </a:xfrm>
      </p:grpSpPr>
      <p:sp>
        <p:nvSpPr>
          <p:cNvPr id="10" name="Parallélogramme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8" name="Rectangle 7">
            <a:extLst>
              <a:ext uri="{FF2B5EF4-FFF2-40B4-BE49-F238E27FC236}">
                <a16:creationId xmlns:a16="http://schemas.microsoft.com/office/drawing/2014/main" id="{16D90D66-BCB9-4229-A829-628874352AC0}"/>
              </a:ext>
            </a:extLst>
          </p:cNvPr>
          <p:cNvSpPr/>
          <p:nvPr/>
        </p:nvSpPr>
        <p:spPr>
          <a:xfrm>
            <a:off x="16" y="0"/>
            <a:ext cx="4654296" cy="58642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5458984" y="497808"/>
            <a:ext cx="5713841" cy="4868609"/>
          </a:xfrm>
        </p:spPr>
        <p:txBody>
          <a:bodyPr anchor="ct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Rectangle 8">
            <a:extLst>
              <a:ext uri="{FF2B5EF4-FFF2-40B4-BE49-F238E27FC236}">
                <a16:creationId xmlns:a16="http://schemas.microsoft.com/office/drawing/2014/main" id="{4DC51BA7-A5A7-4A7F-A707-DBBDEA7705F3}"/>
              </a:ext>
            </a:extLst>
          </p:cNvPr>
          <p:cNvSpPr/>
          <p:nvPr userDrawn="1"/>
        </p:nvSpPr>
        <p:spPr>
          <a:xfrm>
            <a:off x="0" y="2003424"/>
            <a:ext cx="1036320" cy="185737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D23174BA-29D0-4C1A-95C9-5A86FD25E47A}"/>
              </a:ext>
            </a:extLst>
          </p:cNvPr>
          <p:cNvSpPr/>
          <p:nvPr userDrawn="1"/>
        </p:nvSpPr>
        <p:spPr>
          <a:xfrm>
            <a:off x="5458983" y="377398"/>
            <a:ext cx="5713840" cy="125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Date Placeholder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a:lstStyle>
            <a:lvl1pPr>
              <a:defRPr>
                <a:solidFill>
                  <a:schemeClr val="tx1">
                    <a:lumMod val="75000"/>
                    <a:lumOff val="25000"/>
                  </a:schemeClr>
                </a:solidFill>
              </a:defRPr>
            </a:lvl1pPr>
          </a:lstStyle>
          <a:p>
            <a:fld id="{8D4C0741-442A-4788-81DA-4F081D559C5A}" type="datetime1">
              <a:rPr lang="en-US" noProof="0" smtClean="0"/>
              <a:t>5/28/2024</a:t>
            </a:fld>
            <a:endParaRPr lang="en-US" noProof="0" dirty="0"/>
          </a:p>
        </p:txBody>
      </p:sp>
      <p:sp>
        <p:nvSpPr>
          <p:cNvPr id="13" name="Footer Placeholder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a:lstStyle>
            <a:lvl1pPr>
              <a:defRPr>
                <a:solidFill>
                  <a:schemeClr val="tx1">
                    <a:lumMod val="75000"/>
                    <a:lumOff val="25000"/>
                  </a:schemeClr>
                </a:solidFill>
              </a:defRPr>
            </a:lvl1pPr>
          </a:lstStyle>
          <a:p>
            <a:r>
              <a:rPr lang="en-US" noProof="0" dirty="0"/>
              <a:t>Footer</a:t>
            </a:r>
          </a:p>
        </p:txBody>
      </p:sp>
      <p:sp>
        <p:nvSpPr>
          <p:cNvPr id="14" name="Slide Number Placeholder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a:lstStyle>
            <a:lvl1pPr>
              <a:defRPr>
                <a:solidFill>
                  <a:schemeClr val="tx1">
                    <a:lumMod val="75000"/>
                    <a:lumOff val="25000"/>
                  </a:schemeClr>
                </a:solidFill>
              </a:defRPr>
            </a:lvl1pPr>
          </a:lstStyle>
          <a:p>
            <a:fld id="{3A98EE3D-8CD1-4C3F-BD1C-C98C9596463C}" type="slidenum">
              <a:rPr lang="en-US" noProof="0" smtClean="0"/>
              <a:pPr/>
              <a:t>‹#›</a:t>
            </a:fld>
            <a:endParaRPr lang="en-US" noProof="0" dirty="0"/>
          </a:p>
        </p:txBody>
      </p:sp>
      <p:sp>
        <p:nvSpPr>
          <p:cNvPr id="5" name="Rectangle 4">
            <a:extLst>
              <a:ext uri="{FF2B5EF4-FFF2-40B4-BE49-F238E27FC236}">
                <a16:creationId xmlns:a16="http://schemas.microsoft.com/office/drawing/2014/main" id="{6BC7DA98-7B92-4F45-80F8-1AEF72A601CF}"/>
              </a:ext>
            </a:extLst>
          </p:cNvPr>
          <p:cNvSpPr/>
          <p:nvPr userDrawn="1"/>
        </p:nvSpPr>
        <p:spPr>
          <a:xfrm>
            <a:off x="1078230" y="2003423"/>
            <a:ext cx="3576082" cy="185737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p:cNvSpPr>
            <a:spLocks noGrp="1"/>
          </p:cNvSpPr>
          <p:nvPr>
            <p:ph type="title"/>
          </p:nvPr>
        </p:nvSpPr>
        <p:spPr>
          <a:xfrm>
            <a:off x="1092200" y="1885125"/>
            <a:ext cx="3314700" cy="2093975"/>
          </a:xfrm>
        </p:spPr>
        <p:txBody>
          <a:bodyPr anchor="ctr">
            <a:normAutofit/>
          </a:bodyPr>
          <a:lstStyle>
            <a:lvl1pPr>
              <a:lnSpc>
                <a:spcPct val="90000"/>
              </a:lnSpc>
              <a:defRPr sz="4400" b="1">
                <a:solidFill>
                  <a:srgbClr val="FFFFFF"/>
                </a:solidFill>
                <a:latin typeface="+mn-lt"/>
              </a:defRPr>
            </a:lvl1pPr>
          </a:lstStyle>
          <a:p>
            <a:r>
              <a:rPr lang="en-US" noProof="0"/>
              <a:t>Click to edit Master title style</a:t>
            </a:r>
          </a:p>
        </p:txBody>
      </p:sp>
      <p:sp>
        <p:nvSpPr>
          <p:cNvPr id="18" name="Rectangle 17">
            <a:extLst>
              <a:ext uri="{FF2B5EF4-FFF2-40B4-BE49-F238E27FC236}">
                <a16:creationId xmlns:a16="http://schemas.microsoft.com/office/drawing/2014/main" id="{DF96815B-4256-4CE0-9FCF-3A2967CF5792}"/>
              </a:ext>
            </a:extLst>
          </p:cNvPr>
          <p:cNvSpPr/>
          <p:nvPr userDrawn="1"/>
        </p:nvSpPr>
        <p:spPr>
          <a:xfrm>
            <a:off x="1092200" y="993775"/>
            <a:ext cx="1036320" cy="936626"/>
          </a:xfrm>
          <a:prstGeom prst="rect">
            <a:avLst/>
          </a:prstGeom>
          <a:solidFill>
            <a:schemeClr val="tx2">
              <a:lumMod val="20000"/>
              <a:lumOff val="80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181282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2_Content with Caption">
    <p:spTree>
      <p:nvGrpSpPr>
        <p:cNvPr id="1" name=""/>
        <p:cNvGrpSpPr/>
        <p:nvPr/>
      </p:nvGrpSpPr>
      <p:grpSpPr>
        <a:xfrm>
          <a:off x="0" y="0"/>
          <a:ext cx="0" cy="0"/>
          <a:chOff x="0" y="0"/>
          <a:chExt cx="0" cy="0"/>
        </a:xfrm>
      </p:grpSpPr>
      <p:sp>
        <p:nvSpPr>
          <p:cNvPr id="18" name="Picture Placeholder 9">
            <a:extLst>
              <a:ext uri="{FF2B5EF4-FFF2-40B4-BE49-F238E27FC236}">
                <a16:creationId xmlns:a16="http://schemas.microsoft.com/office/drawing/2014/main" id="{4F173117-1383-4956-B947-1EA7A51D0D4A}"/>
              </a:ext>
            </a:extLst>
          </p:cNvPr>
          <p:cNvSpPr>
            <a:spLocks noGrp="1"/>
          </p:cNvSpPr>
          <p:nvPr>
            <p:ph type="pic" sz="quarter" idx="13"/>
          </p:nvPr>
        </p:nvSpPr>
        <p:spPr>
          <a:xfrm>
            <a:off x="0" y="0"/>
            <a:ext cx="4654296" cy="5864225"/>
          </a:xfrm>
        </p:spPr>
        <p:txBody>
          <a:bodyPr/>
          <a:lstStyle>
            <a:lvl1pPr>
              <a:defRPr>
                <a:solidFill>
                  <a:schemeClr val="bg1"/>
                </a:solidFill>
              </a:defRPr>
            </a:lvl1pPr>
          </a:lstStyle>
          <a:p>
            <a:r>
              <a:rPr lang="en-US" noProof="0"/>
              <a:t>Click icon to add picture</a:t>
            </a:r>
            <a:endParaRPr lang="en-US" noProof="0" dirty="0"/>
          </a:p>
        </p:txBody>
      </p:sp>
      <p:sp>
        <p:nvSpPr>
          <p:cNvPr id="10" name="Parallélogramme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3" name="Content Placeholder 2"/>
          <p:cNvSpPr>
            <a:spLocks noGrp="1"/>
          </p:cNvSpPr>
          <p:nvPr>
            <p:ph idx="1"/>
          </p:nvPr>
        </p:nvSpPr>
        <p:spPr>
          <a:xfrm>
            <a:off x="5458984" y="497808"/>
            <a:ext cx="5713841" cy="4868609"/>
          </a:xfrm>
        </p:spPr>
        <p:txBody>
          <a:bodyPr anchor="ct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Date Placeholder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a:lstStyle>
            <a:lvl1pPr>
              <a:defRPr>
                <a:solidFill>
                  <a:schemeClr val="tx1">
                    <a:lumMod val="75000"/>
                    <a:lumOff val="25000"/>
                  </a:schemeClr>
                </a:solidFill>
              </a:defRPr>
            </a:lvl1pPr>
          </a:lstStyle>
          <a:p>
            <a:fld id="{470BDB9F-6784-464D-8ED7-29E60E2B21A9}" type="datetime1">
              <a:rPr lang="en-US" noProof="0" smtClean="0"/>
              <a:t>5/28/2024</a:t>
            </a:fld>
            <a:endParaRPr lang="en-US" noProof="0" dirty="0"/>
          </a:p>
        </p:txBody>
      </p:sp>
      <p:sp>
        <p:nvSpPr>
          <p:cNvPr id="13" name="Footer Placeholder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a:lstStyle>
            <a:lvl1pPr>
              <a:defRPr>
                <a:solidFill>
                  <a:schemeClr val="tx1">
                    <a:lumMod val="75000"/>
                    <a:lumOff val="25000"/>
                  </a:schemeClr>
                </a:solidFill>
              </a:defRPr>
            </a:lvl1pPr>
          </a:lstStyle>
          <a:p>
            <a:r>
              <a:rPr lang="en-US" noProof="0" dirty="0"/>
              <a:t>Footer</a:t>
            </a:r>
          </a:p>
        </p:txBody>
      </p:sp>
      <p:sp>
        <p:nvSpPr>
          <p:cNvPr id="14" name="Slide Number Placeholder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a:lstStyle>
            <a:lvl1pPr>
              <a:defRPr>
                <a:solidFill>
                  <a:schemeClr val="tx1">
                    <a:lumMod val="75000"/>
                    <a:lumOff val="25000"/>
                  </a:schemeClr>
                </a:solidFill>
              </a:defRPr>
            </a:lvl1pPr>
          </a:lstStyle>
          <a:p>
            <a:fld id="{3A98EE3D-8CD1-4C3F-BD1C-C98C9596463C}" type="slidenum">
              <a:rPr lang="en-US" noProof="0" smtClean="0"/>
              <a:pPr/>
              <a:t>‹#›</a:t>
            </a:fld>
            <a:endParaRPr lang="en-US" noProof="0" dirty="0"/>
          </a:p>
        </p:txBody>
      </p:sp>
      <p:sp>
        <p:nvSpPr>
          <p:cNvPr id="2" name="Title 1"/>
          <p:cNvSpPr>
            <a:spLocks noGrp="1"/>
          </p:cNvSpPr>
          <p:nvPr>
            <p:ph type="title"/>
          </p:nvPr>
        </p:nvSpPr>
        <p:spPr>
          <a:xfrm>
            <a:off x="1092200" y="1885125"/>
            <a:ext cx="3068833" cy="2093975"/>
          </a:xfrm>
        </p:spPr>
        <p:txBody>
          <a:bodyPr anchor="ctr">
            <a:normAutofit/>
          </a:bodyPr>
          <a:lstStyle>
            <a:lvl1pPr>
              <a:lnSpc>
                <a:spcPct val="90000"/>
              </a:lnSpc>
              <a:defRPr sz="4400" b="1" i="0">
                <a:solidFill>
                  <a:srgbClr val="FFFFFF"/>
                </a:solidFill>
                <a:latin typeface="+mn-lt"/>
              </a:defRPr>
            </a:lvl1pPr>
          </a:lstStyle>
          <a:p>
            <a:r>
              <a:rPr lang="en-US" noProof="0"/>
              <a:t>Click to edit Master title style</a:t>
            </a:r>
            <a:endParaRPr lang="en-US" noProof="0" dirty="0"/>
          </a:p>
        </p:txBody>
      </p:sp>
    </p:spTree>
    <p:extLst>
      <p:ext uri="{BB962C8B-B14F-4D97-AF65-F5344CB8AC3E}">
        <p14:creationId xmlns:p14="http://schemas.microsoft.com/office/powerpoint/2010/main" val="39543055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6_Content with Caption">
    <p:spTree>
      <p:nvGrpSpPr>
        <p:cNvPr id="1" name=""/>
        <p:cNvGrpSpPr/>
        <p:nvPr/>
      </p:nvGrpSpPr>
      <p:grpSpPr>
        <a:xfrm>
          <a:off x="0" y="0"/>
          <a:ext cx="0" cy="0"/>
          <a:chOff x="0" y="0"/>
          <a:chExt cx="0" cy="0"/>
        </a:xfrm>
      </p:grpSpPr>
      <p:sp>
        <p:nvSpPr>
          <p:cNvPr id="10" name="Parallélogramme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 name="Title 1"/>
          <p:cNvSpPr>
            <a:spLocks noGrp="1"/>
          </p:cNvSpPr>
          <p:nvPr>
            <p:ph type="title"/>
          </p:nvPr>
        </p:nvSpPr>
        <p:spPr>
          <a:xfrm>
            <a:off x="4984722" y="548355"/>
            <a:ext cx="6054846" cy="634336"/>
          </a:xfrm>
        </p:spPr>
        <p:txBody>
          <a:bodyPr anchor="ctr">
            <a:noAutofit/>
          </a:bodyPr>
          <a:lstStyle>
            <a:lvl1pPr>
              <a:lnSpc>
                <a:spcPct val="90000"/>
              </a:lnSpc>
              <a:defRPr sz="3600" b="1" i="0">
                <a:solidFill>
                  <a:srgbClr val="FFFFFF"/>
                </a:solidFill>
                <a:latin typeface="+mn-lt"/>
              </a:defRPr>
            </a:lvl1pPr>
          </a:lstStyle>
          <a:p>
            <a:r>
              <a:rPr lang="en-US" noProof="0"/>
              <a:t>Click to edit Master title style</a:t>
            </a:r>
          </a:p>
        </p:txBody>
      </p:sp>
      <p:sp>
        <p:nvSpPr>
          <p:cNvPr id="3" name="Content Placeholder 2"/>
          <p:cNvSpPr>
            <a:spLocks noGrp="1"/>
          </p:cNvSpPr>
          <p:nvPr>
            <p:ph idx="1"/>
          </p:nvPr>
        </p:nvSpPr>
        <p:spPr>
          <a:xfrm>
            <a:off x="5100833" y="1611313"/>
            <a:ext cx="6072099" cy="3755104"/>
          </a:xfrm>
        </p:spPr>
        <p:txBody>
          <a:bodyPr anchor="t">
            <a:normAutofit/>
          </a:bodyPr>
          <a:lstStyle>
            <a:lvl1pPr>
              <a:defRPr sz="2400"/>
            </a:lvl1pPr>
            <a:lvl2pPr>
              <a:defRPr sz="2000"/>
            </a:lvl2pPr>
            <a:lvl3pPr>
              <a:defRPr sz="1600"/>
            </a:lvl3pPr>
            <a:lvl4pPr>
              <a:defRPr sz="1600"/>
            </a:lvl4pPr>
            <a:lvl5pPr>
              <a:defRPr sz="16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Date Placeholder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a:lstStyle>
            <a:lvl1pPr>
              <a:defRPr>
                <a:solidFill>
                  <a:schemeClr val="tx1">
                    <a:lumMod val="75000"/>
                    <a:lumOff val="25000"/>
                  </a:schemeClr>
                </a:solidFill>
              </a:defRPr>
            </a:lvl1pPr>
          </a:lstStyle>
          <a:p>
            <a:fld id="{6DA3ABBD-A00D-4624-9D57-736F5DDBFABC}" type="datetime1">
              <a:rPr lang="en-US" noProof="0" smtClean="0"/>
              <a:t>5/28/2024</a:t>
            </a:fld>
            <a:endParaRPr lang="en-US" noProof="0" dirty="0"/>
          </a:p>
        </p:txBody>
      </p:sp>
      <p:sp>
        <p:nvSpPr>
          <p:cNvPr id="13" name="Footer Placeholder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a:lstStyle>
            <a:lvl1pPr>
              <a:defRPr>
                <a:solidFill>
                  <a:schemeClr val="tx1">
                    <a:lumMod val="75000"/>
                    <a:lumOff val="25000"/>
                  </a:schemeClr>
                </a:solidFill>
              </a:defRPr>
            </a:lvl1pPr>
          </a:lstStyle>
          <a:p>
            <a:r>
              <a:rPr lang="en-US" noProof="0" dirty="0"/>
              <a:t>Footer</a:t>
            </a:r>
          </a:p>
        </p:txBody>
      </p:sp>
      <p:sp>
        <p:nvSpPr>
          <p:cNvPr id="14" name="Slide Number Placeholder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a:lstStyle>
            <a:lvl1pPr>
              <a:defRPr>
                <a:solidFill>
                  <a:schemeClr val="tx1">
                    <a:lumMod val="75000"/>
                    <a:lumOff val="25000"/>
                  </a:schemeClr>
                </a:solidFill>
              </a:defRPr>
            </a:lvl1pPr>
          </a:lstStyle>
          <a:p>
            <a:fld id="{3A98EE3D-8CD1-4C3F-BD1C-C98C9596463C}" type="slidenum">
              <a:rPr lang="en-US" noProof="0" smtClean="0"/>
              <a:pPr/>
              <a:t>‹#›</a:t>
            </a:fld>
            <a:endParaRPr lang="en-US" noProof="0" dirty="0"/>
          </a:p>
        </p:txBody>
      </p:sp>
      <p:sp>
        <p:nvSpPr>
          <p:cNvPr id="18" name="Picture Placeholder 9">
            <a:extLst>
              <a:ext uri="{FF2B5EF4-FFF2-40B4-BE49-F238E27FC236}">
                <a16:creationId xmlns:a16="http://schemas.microsoft.com/office/drawing/2014/main" id="{4F173117-1383-4956-B947-1EA7A51D0D4A}"/>
              </a:ext>
            </a:extLst>
          </p:cNvPr>
          <p:cNvSpPr>
            <a:spLocks noGrp="1"/>
          </p:cNvSpPr>
          <p:nvPr>
            <p:ph type="pic" sz="quarter" idx="13"/>
          </p:nvPr>
        </p:nvSpPr>
        <p:spPr>
          <a:xfrm>
            <a:off x="0" y="0"/>
            <a:ext cx="4654296" cy="5864225"/>
          </a:xfrm>
        </p:spPr>
        <p:txBody>
          <a:bodyPr/>
          <a:lstStyle>
            <a:lvl1pPr>
              <a:defRPr>
                <a:solidFill>
                  <a:schemeClr val="tx1">
                    <a:lumMod val="75000"/>
                    <a:lumOff val="25000"/>
                  </a:schemeClr>
                </a:solidFill>
              </a:defRPr>
            </a:lvl1pPr>
          </a:lstStyle>
          <a:p>
            <a:r>
              <a:rPr lang="en-US" noProof="0"/>
              <a:t>Click icon to add picture</a:t>
            </a:r>
            <a:endParaRPr lang="en-US" noProof="0" dirty="0"/>
          </a:p>
        </p:txBody>
      </p:sp>
    </p:spTree>
    <p:extLst>
      <p:ext uri="{BB962C8B-B14F-4D97-AF65-F5344CB8AC3E}">
        <p14:creationId xmlns:p14="http://schemas.microsoft.com/office/powerpoint/2010/main" val="1751046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7_Content with Caption">
    <p:spTree>
      <p:nvGrpSpPr>
        <p:cNvPr id="1" name=""/>
        <p:cNvGrpSpPr/>
        <p:nvPr/>
      </p:nvGrpSpPr>
      <p:grpSpPr>
        <a:xfrm>
          <a:off x="0" y="0"/>
          <a:ext cx="0" cy="0"/>
          <a:chOff x="0" y="0"/>
          <a:chExt cx="0" cy="0"/>
        </a:xfrm>
      </p:grpSpPr>
      <p:sp>
        <p:nvSpPr>
          <p:cNvPr id="18" name="Picture Placeholder 9">
            <a:extLst>
              <a:ext uri="{FF2B5EF4-FFF2-40B4-BE49-F238E27FC236}">
                <a16:creationId xmlns:a16="http://schemas.microsoft.com/office/drawing/2014/main" id="{4F173117-1383-4956-B947-1EA7A51D0D4A}"/>
              </a:ext>
            </a:extLst>
          </p:cNvPr>
          <p:cNvSpPr>
            <a:spLocks noGrp="1"/>
          </p:cNvSpPr>
          <p:nvPr>
            <p:ph type="pic" sz="quarter" idx="13"/>
          </p:nvPr>
        </p:nvSpPr>
        <p:spPr>
          <a:xfrm>
            <a:off x="0" y="0"/>
            <a:ext cx="12192000" cy="3541486"/>
          </a:xfrm>
        </p:spPr>
        <p:txBody>
          <a:bodyPr/>
          <a:lstStyle>
            <a:lvl1pPr>
              <a:defRPr>
                <a:solidFill>
                  <a:schemeClr val="tx1">
                    <a:lumMod val="75000"/>
                    <a:lumOff val="25000"/>
                  </a:schemeClr>
                </a:solidFill>
              </a:defRPr>
            </a:lvl1pPr>
          </a:lstStyle>
          <a:p>
            <a:r>
              <a:rPr lang="en-US" noProof="0"/>
              <a:t>Click icon to add picture</a:t>
            </a:r>
            <a:endParaRPr lang="en-US" noProof="0" dirty="0"/>
          </a:p>
        </p:txBody>
      </p:sp>
      <p:sp>
        <p:nvSpPr>
          <p:cNvPr id="10" name="Parallélogramme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 name="Title 1"/>
          <p:cNvSpPr>
            <a:spLocks noGrp="1"/>
          </p:cNvSpPr>
          <p:nvPr>
            <p:ph type="title"/>
          </p:nvPr>
        </p:nvSpPr>
        <p:spPr>
          <a:xfrm>
            <a:off x="3068577" y="880375"/>
            <a:ext cx="6054846" cy="634336"/>
          </a:xfrm>
        </p:spPr>
        <p:txBody>
          <a:bodyPr anchor="ctr">
            <a:noAutofit/>
          </a:bodyPr>
          <a:lstStyle>
            <a:lvl1pPr algn="ctr">
              <a:lnSpc>
                <a:spcPct val="90000"/>
              </a:lnSpc>
              <a:defRPr sz="3600" b="1" i="0">
                <a:solidFill>
                  <a:schemeClr val="tx1">
                    <a:lumMod val="75000"/>
                    <a:lumOff val="25000"/>
                  </a:schemeClr>
                </a:solidFill>
                <a:latin typeface="+mn-lt"/>
              </a:defRPr>
            </a:lvl1pPr>
          </a:lstStyle>
          <a:p>
            <a:r>
              <a:rPr lang="en-US" noProof="0"/>
              <a:t>Click to edit Master title style</a:t>
            </a:r>
          </a:p>
        </p:txBody>
      </p:sp>
      <p:sp>
        <p:nvSpPr>
          <p:cNvPr id="12" name="Date Placeholder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a:lstStyle>
            <a:lvl1pPr>
              <a:defRPr>
                <a:solidFill>
                  <a:schemeClr val="tx1">
                    <a:lumMod val="75000"/>
                    <a:lumOff val="25000"/>
                  </a:schemeClr>
                </a:solidFill>
              </a:defRPr>
            </a:lvl1pPr>
          </a:lstStyle>
          <a:p>
            <a:fld id="{E6BF20AA-C418-460A-B9CF-8F3DD94C436D}" type="datetime1">
              <a:rPr lang="en-US" noProof="0" smtClean="0"/>
              <a:t>5/28/2024</a:t>
            </a:fld>
            <a:endParaRPr lang="en-US" noProof="0" dirty="0"/>
          </a:p>
        </p:txBody>
      </p:sp>
      <p:sp>
        <p:nvSpPr>
          <p:cNvPr id="13" name="Footer Placeholder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a:lstStyle>
            <a:lvl1pPr>
              <a:defRPr>
                <a:solidFill>
                  <a:schemeClr val="tx1">
                    <a:lumMod val="75000"/>
                    <a:lumOff val="25000"/>
                  </a:schemeClr>
                </a:solidFill>
              </a:defRPr>
            </a:lvl1pPr>
          </a:lstStyle>
          <a:p>
            <a:r>
              <a:rPr lang="en-US" noProof="0" dirty="0"/>
              <a:t>Footer</a:t>
            </a:r>
          </a:p>
        </p:txBody>
      </p:sp>
      <p:sp>
        <p:nvSpPr>
          <p:cNvPr id="14" name="Slide Number Placeholder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a:lstStyle>
            <a:lvl1pPr>
              <a:defRPr>
                <a:solidFill>
                  <a:schemeClr val="tx1">
                    <a:lumMod val="75000"/>
                    <a:lumOff val="25000"/>
                  </a:schemeClr>
                </a:solidFill>
              </a:defRPr>
            </a:lvl1pPr>
          </a:lstStyle>
          <a:p>
            <a:fld id="{3A98EE3D-8CD1-4C3F-BD1C-C98C9596463C}" type="slidenum">
              <a:rPr lang="en-US" noProof="0" smtClean="0"/>
              <a:pPr/>
              <a:t>‹#›</a:t>
            </a:fld>
            <a:endParaRPr lang="en-US" noProof="0" dirty="0"/>
          </a:p>
        </p:txBody>
      </p:sp>
      <p:sp>
        <p:nvSpPr>
          <p:cNvPr id="19" name="Rectangle 18">
            <a:extLst>
              <a:ext uri="{FF2B5EF4-FFF2-40B4-BE49-F238E27FC236}">
                <a16:creationId xmlns:a16="http://schemas.microsoft.com/office/drawing/2014/main" id="{AF446475-024F-4C71-99D3-501468ACAD11}"/>
              </a:ext>
            </a:extLst>
          </p:cNvPr>
          <p:cNvSpPr/>
          <p:nvPr userDrawn="1"/>
        </p:nvSpPr>
        <p:spPr>
          <a:xfrm>
            <a:off x="5577840" y="0"/>
            <a:ext cx="103632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767602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3_Content with Caption">
    <p:spTree>
      <p:nvGrpSpPr>
        <p:cNvPr id="1" name=""/>
        <p:cNvGrpSpPr/>
        <p:nvPr/>
      </p:nvGrpSpPr>
      <p:grpSpPr>
        <a:xfrm>
          <a:off x="0" y="0"/>
          <a:ext cx="0" cy="0"/>
          <a:chOff x="0" y="0"/>
          <a:chExt cx="0" cy="0"/>
        </a:xfrm>
      </p:grpSpPr>
      <p:sp>
        <p:nvSpPr>
          <p:cNvPr id="10" name="Parallélogramme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4" name="Rectangle 3">
            <a:extLst>
              <a:ext uri="{FF2B5EF4-FFF2-40B4-BE49-F238E27FC236}">
                <a16:creationId xmlns:a16="http://schemas.microsoft.com/office/drawing/2014/main" id="{648F6D61-9E88-4632-A0A8-CB2E0CC5DEAF}"/>
              </a:ext>
            </a:extLst>
          </p:cNvPr>
          <p:cNvSpPr/>
          <p:nvPr userDrawn="1"/>
        </p:nvSpPr>
        <p:spPr>
          <a:xfrm>
            <a:off x="4654312" y="507333"/>
            <a:ext cx="7537688" cy="484955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16D90D66-BCB9-4229-A829-628874352AC0}"/>
              </a:ext>
            </a:extLst>
          </p:cNvPr>
          <p:cNvSpPr/>
          <p:nvPr/>
        </p:nvSpPr>
        <p:spPr>
          <a:xfrm>
            <a:off x="16" y="0"/>
            <a:ext cx="4654296" cy="58642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2200" y="1885125"/>
            <a:ext cx="3068833" cy="2093975"/>
          </a:xfrm>
        </p:spPr>
        <p:txBody>
          <a:bodyPr anchor="ctr">
            <a:normAutofit/>
          </a:bodyPr>
          <a:lstStyle>
            <a:lvl1pPr>
              <a:lnSpc>
                <a:spcPct val="90000"/>
              </a:lnSpc>
              <a:defRPr sz="4400" b="1" i="0">
                <a:solidFill>
                  <a:srgbClr val="FFFFFF"/>
                </a:solidFill>
                <a:latin typeface="+mn-lt"/>
              </a:defRPr>
            </a:lvl1pPr>
          </a:lstStyle>
          <a:p>
            <a:r>
              <a:rPr lang="en-US" noProof="0"/>
              <a:t>Click to edit Master title style</a:t>
            </a:r>
          </a:p>
        </p:txBody>
      </p:sp>
      <p:sp>
        <p:nvSpPr>
          <p:cNvPr id="3" name="Content Placeholder 2"/>
          <p:cNvSpPr>
            <a:spLocks noGrp="1"/>
          </p:cNvSpPr>
          <p:nvPr>
            <p:ph idx="1"/>
          </p:nvPr>
        </p:nvSpPr>
        <p:spPr>
          <a:xfrm>
            <a:off x="6473373" y="943430"/>
            <a:ext cx="4699452" cy="3977366"/>
          </a:xfrm>
        </p:spPr>
        <p:txBody>
          <a:bodyPr anchor="ctr">
            <a:normAutofit/>
          </a:bodyPr>
          <a:lstStyle>
            <a:lvl1pPr>
              <a:defRPr sz="2400"/>
            </a:lvl1pPr>
            <a:lvl2pPr>
              <a:defRPr sz="2000"/>
            </a:lvl2pPr>
            <a:lvl3pPr>
              <a:defRPr sz="1600"/>
            </a:lvl3pPr>
            <a:lvl4pPr>
              <a:defRPr sz="1600"/>
            </a:lvl4pPr>
            <a:lvl5pPr>
              <a:defRPr sz="16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Date Placeholder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a:lstStyle>
            <a:lvl1pPr>
              <a:defRPr>
                <a:solidFill>
                  <a:schemeClr val="tx1">
                    <a:lumMod val="75000"/>
                    <a:lumOff val="25000"/>
                  </a:schemeClr>
                </a:solidFill>
              </a:defRPr>
            </a:lvl1pPr>
          </a:lstStyle>
          <a:p>
            <a:fld id="{063F5CE0-F8B8-4EAA-822E-6451047E7D5F}" type="datetime1">
              <a:rPr lang="en-US" noProof="0" smtClean="0"/>
              <a:t>5/28/2024</a:t>
            </a:fld>
            <a:endParaRPr lang="en-US" noProof="0" dirty="0"/>
          </a:p>
        </p:txBody>
      </p:sp>
      <p:sp>
        <p:nvSpPr>
          <p:cNvPr id="13" name="Footer Placeholder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a:lstStyle>
            <a:lvl1pPr>
              <a:defRPr>
                <a:solidFill>
                  <a:schemeClr val="tx1">
                    <a:lumMod val="75000"/>
                    <a:lumOff val="25000"/>
                  </a:schemeClr>
                </a:solidFill>
              </a:defRPr>
            </a:lvl1pPr>
          </a:lstStyle>
          <a:p>
            <a:r>
              <a:rPr lang="en-US" noProof="0" dirty="0"/>
              <a:t>Footer</a:t>
            </a:r>
          </a:p>
        </p:txBody>
      </p:sp>
      <p:sp>
        <p:nvSpPr>
          <p:cNvPr id="14" name="Slide Number Placeholder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a:lstStyle>
            <a:lvl1pPr>
              <a:defRPr>
                <a:solidFill>
                  <a:schemeClr val="tx1">
                    <a:lumMod val="75000"/>
                    <a:lumOff val="25000"/>
                  </a:schemeClr>
                </a:solidFill>
              </a:defRPr>
            </a:lvl1pPr>
          </a:lstStyle>
          <a:p>
            <a:fld id="{3A98EE3D-8CD1-4C3F-BD1C-C98C9596463C}" type="slidenum">
              <a:rPr lang="en-US" noProof="0" smtClean="0"/>
              <a:pPr/>
              <a:t>‹#›</a:t>
            </a:fld>
            <a:endParaRPr lang="en-US" noProof="0" dirty="0"/>
          </a:p>
        </p:txBody>
      </p:sp>
      <p:sp>
        <p:nvSpPr>
          <p:cNvPr id="20" name="Rectangle 19">
            <a:extLst>
              <a:ext uri="{FF2B5EF4-FFF2-40B4-BE49-F238E27FC236}">
                <a16:creationId xmlns:a16="http://schemas.microsoft.com/office/drawing/2014/main" id="{EF73BF96-A07C-4AAA-A37F-65151BD22A70}"/>
              </a:ext>
            </a:extLst>
          </p:cNvPr>
          <p:cNvSpPr/>
          <p:nvPr userDrawn="1"/>
        </p:nvSpPr>
        <p:spPr>
          <a:xfrm>
            <a:off x="4370251" y="2322780"/>
            <a:ext cx="1348378" cy="121866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4012771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4_Content with Caption">
    <p:spTree>
      <p:nvGrpSpPr>
        <p:cNvPr id="1" name=""/>
        <p:cNvGrpSpPr/>
        <p:nvPr/>
      </p:nvGrpSpPr>
      <p:grpSpPr>
        <a:xfrm>
          <a:off x="0" y="0"/>
          <a:ext cx="0" cy="0"/>
          <a:chOff x="0" y="0"/>
          <a:chExt cx="0" cy="0"/>
        </a:xfrm>
      </p:grpSpPr>
      <p:sp>
        <p:nvSpPr>
          <p:cNvPr id="10" name="Parallélogramme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4" name="Rectangle 3">
            <a:extLst>
              <a:ext uri="{FF2B5EF4-FFF2-40B4-BE49-F238E27FC236}">
                <a16:creationId xmlns:a16="http://schemas.microsoft.com/office/drawing/2014/main" id="{648F6D61-9E88-4632-A0A8-CB2E0CC5DEAF}"/>
              </a:ext>
            </a:extLst>
          </p:cNvPr>
          <p:cNvSpPr/>
          <p:nvPr userDrawn="1"/>
        </p:nvSpPr>
        <p:spPr>
          <a:xfrm>
            <a:off x="4654312" y="507333"/>
            <a:ext cx="7537688" cy="48495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16D90D66-BCB9-4229-A829-628874352AC0}"/>
              </a:ext>
            </a:extLst>
          </p:cNvPr>
          <p:cNvSpPr/>
          <p:nvPr userDrawn="1"/>
        </p:nvSpPr>
        <p:spPr>
          <a:xfrm>
            <a:off x="16" y="0"/>
            <a:ext cx="4654296" cy="58642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2200" y="1885125"/>
            <a:ext cx="3068833" cy="2093975"/>
          </a:xfrm>
        </p:spPr>
        <p:txBody>
          <a:bodyPr anchor="ctr">
            <a:normAutofit/>
          </a:bodyPr>
          <a:lstStyle>
            <a:lvl1pPr>
              <a:lnSpc>
                <a:spcPct val="90000"/>
              </a:lnSpc>
              <a:defRPr sz="4400" b="1" i="0">
                <a:solidFill>
                  <a:srgbClr val="FFFFFF"/>
                </a:solidFill>
                <a:latin typeface="+mn-lt"/>
              </a:defRPr>
            </a:lvl1pPr>
          </a:lstStyle>
          <a:p>
            <a:r>
              <a:rPr lang="en-US" noProof="0"/>
              <a:t>Click to edit Master title style</a:t>
            </a:r>
          </a:p>
        </p:txBody>
      </p:sp>
      <p:sp>
        <p:nvSpPr>
          <p:cNvPr id="3" name="Content Placeholder 2"/>
          <p:cNvSpPr>
            <a:spLocks noGrp="1"/>
          </p:cNvSpPr>
          <p:nvPr>
            <p:ph idx="1"/>
          </p:nvPr>
        </p:nvSpPr>
        <p:spPr>
          <a:xfrm>
            <a:off x="6518529" y="943430"/>
            <a:ext cx="4654296" cy="3977366"/>
          </a:xfrm>
        </p:spPr>
        <p:txBody>
          <a:bodyPr anchor="ctr">
            <a:normAutofit/>
          </a:bodyPr>
          <a:lstStyle>
            <a:lvl1pPr>
              <a:defRPr sz="2400"/>
            </a:lvl1pPr>
            <a:lvl2pPr>
              <a:defRPr sz="2000"/>
            </a:lvl2pPr>
            <a:lvl3pPr>
              <a:defRPr sz="1600"/>
            </a:lvl3pPr>
            <a:lvl4pPr>
              <a:defRPr sz="1600"/>
            </a:lvl4pPr>
            <a:lvl5pPr>
              <a:defRPr sz="16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Date Placeholder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a:lstStyle>
            <a:lvl1pPr>
              <a:defRPr>
                <a:solidFill>
                  <a:schemeClr val="tx1">
                    <a:lumMod val="75000"/>
                    <a:lumOff val="25000"/>
                  </a:schemeClr>
                </a:solidFill>
              </a:defRPr>
            </a:lvl1pPr>
          </a:lstStyle>
          <a:p>
            <a:fld id="{21F8AE65-7CE3-49A8-B2CC-A5A64E5730FA}" type="datetime1">
              <a:rPr lang="en-US" noProof="0" smtClean="0"/>
              <a:t>5/28/2024</a:t>
            </a:fld>
            <a:endParaRPr lang="en-US" noProof="0" dirty="0"/>
          </a:p>
        </p:txBody>
      </p:sp>
      <p:sp>
        <p:nvSpPr>
          <p:cNvPr id="13" name="Footer Placeholder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a:lstStyle>
            <a:lvl1pPr>
              <a:defRPr>
                <a:solidFill>
                  <a:schemeClr val="tx1">
                    <a:lumMod val="75000"/>
                    <a:lumOff val="25000"/>
                  </a:schemeClr>
                </a:solidFill>
              </a:defRPr>
            </a:lvl1pPr>
          </a:lstStyle>
          <a:p>
            <a:r>
              <a:rPr lang="en-US" noProof="0" dirty="0"/>
              <a:t>Footer</a:t>
            </a:r>
          </a:p>
        </p:txBody>
      </p:sp>
      <p:sp>
        <p:nvSpPr>
          <p:cNvPr id="14" name="Slide Number Placeholder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a:lstStyle>
            <a:lvl1pPr>
              <a:defRPr>
                <a:solidFill>
                  <a:schemeClr val="tx1">
                    <a:lumMod val="75000"/>
                    <a:lumOff val="25000"/>
                  </a:schemeClr>
                </a:solidFill>
              </a:defRPr>
            </a:lvl1pPr>
          </a:lstStyle>
          <a:p>
            <a:fld id="{3A98EE3D-8CD1-4C3F-BD1C-C98C9596463C}" type="slidenum">
              <a:rPr lang="en-US" noProof="0" smtClean="0"/>
              <a:pPr/>
              <a:t>‹#›</a:t>
            </a:fld>
            <a:endParaRPr lang="en-US" noProof="0" dirty="0"/>
          </a:p>
        </p:txBody>
      </p:sp>
      <p:sp>
        <p:nvSpPr>
          <p:cNvPr id="18" name="Rectangle 17">
            <a:extLst>
              <a:ext uri="{FF2B5EF4-FFF2-40B4-BE49-F238E27FC236}">
                <a16:creationId xmlns:a16="http://schemas.microsoft.com/office/drawing/2014/main" id="{6127F28F-6C7B-471B-9839-EF88426C1976}"/>
              </a:ext>
            </a:extLst>
          </p:cNvPr>
          <p:cNvSpPr/>
          <p:nvPr userDrawn="1"/>
        </p:nvSpPr>
        <p:spPr>
          <a:xfrm>
            <a:off x="4370251" y="2322780"/>
            <a:ext cx="1348378" cy="12186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4986162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solidFill>
        </p:spPr>
        <p:txBody>
          <a:bodyPr lIns="457200" tIns="457200" anchor="t">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 name="Title 1"/>
          <p:cNvSpPr>
            <a:spLocks noGrp="1"/>
          </p:cNvSpPr>
          <p:nvPr>
            <p:ph type="title"/>
          </p:nvPr>
        </p:nvSpPr>
        <p:spPr>
          <a:xfrm>
            <a:off x="1097279" y="4799362"/>
            <a:ext cx="10113645" cy="743682"/>
          </a:xfrm>
        </p:spPr>
        <p:txBody>
          <a:bodyPr tIns="0" bIns="0" anchor="b">
            <a:noAutofit/>
          </a:bodyPr>
          <a:lstStyle>
            <a:lvl1pPr algn="ctr">
              <a:defRPr sz="4400" b="1">
                <a:solidFill>
                  <a:srgbClr val="FFFFFF"/>
                </a:solidFill>
              </a:defRPr>
            </a:lvl1pPr>
          </a:lstStyle>
          <a:p>
            <a:r>
              <a:rPr lang="en-US" noProof="0"/>
              <a:t>Click to edit Master title style</a:t>
            </a:r>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B5046700-360D-4474-9946-7580E8968658}" type="datetime1">
              <a:rPr lang="en-US" noProof="0" smtClean="0"/>
              <a:t>5/28/2024</a:t>
            </a:fld>
            <a:endParaRPr lang="en-US" noProof="0" dirty="0"/>
          </a:p>
        </p:txBody>
      </p:sp>
      <p:sp>
        <p:nvSpPr>
          <p:cNvPr id="6" name="Footer Placeholder 5"/>
          <p:cNvSpPr>
            <a:spLocks noGrp="1"/>
          </p:cNvSpPr>
          <p:nvPr>
            <p:ph type="ftr" sz="quarter" idx="11"/>
          </p:nvPr>
        </p:nvSpPr>
        <p:spPr>
          <a:xfrm>
            <a:off x="1097279" y="6446838"/>
            <a:ext cx="6818262" cy="365125"/>
          </a:xfrm>
        </p:spPr>
        <p:txBody>
          <a:bodyPr/>
          <a:lstStyle>
            <a:lvl1pPr>
              <a:defRPr>
                <a:solidFill>
                  <a:schemeClr val="bg1"/>
                </a:solidFill>
              </a:defRPr>
            </a:lvl1pPr>
          </a:lstStyle>
          <a:p>
            <a:r>
              <a:rPr lang="en-US" noProof="0" dirty="0"/>
              <a:t>Footer</a:t>
            </a:r>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3A98EE3D-8CD1-4C3F-BD1C-C98C9596463C}" type="slidenum">
              <a:rPr lang="en-US" noProof="0" smtClean="0"/>
              <a:pPr/>
              <a:t>‹#›</a:t>
            </a:fld>
            <a:endParaRPr lang="en-US" noProof="0" dirty="0"/>
          </a:p>
        </p:txBody>
      </p:sp>
      <p:sp>
        <p:nvSpPr>
          <p:cNvPr id="9" name="Rectangle 8">
            <a:extLst>
              <a:ext uri="{FF2B5EF4-FFF2-40B4-BE49-F238E27FC236}">
                <a16:creationId xmlns:a16="http://schemas.microsoft.com/office/drawing/2014/main" id="{B4A4DE4A-F8EF-47D5-8C37-A9021C2BB6A3}"/>
              </a:ext>
            </a:extLst>
          </p:cNvPr>
          <p:cNvSpPr/>
          <p:nvPr userDrawn="1"/>
        </p:nvSpPr>
        <p:spPr>
          <a:xfrm>
            <a:off x="3536950" y="4535901"/>
            <a:ext cx="5118100" cy="1256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5986956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42F667F3-A942-43B7-9681-6435F4941075}" type="datetime1">
              <a:rPr lang="en-US" smtClean="0"/>
              <a:t>5/28/2024</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r>
              <a:rPr lang="en-US" dirty="0"/>
              <a:t>Footer</a:t>
            </a:r>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56040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13" name="Parallélogramme 14">
            <a:extLst>
              <a:ext uri="{FF2B5EF4-FFF2-40B4-BE49-F238E27FC236}">
                <a16:creationId xmlns:a16="http://schemas.microsoft.com/office/drawing/2014/main" id="{F5AA8A10-E19C-430B-9D5D-8D12F92BFEC5}"/>
              </a:ext>
            </a:extLst>
          </p:cNvPr>
          <p:cNvSpPr/>
          <p:nvPr userDrawn="1"/>
        </p:nvSpPr>
        <p:spPr>
          <a:xfrm>
            <a:off x="7972121"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12" name="Rectangle 11">
            <a:extLst>
              <a:ext uri="{FF2B5EF4-FFF2-40B4-BE49-F238E27FC236}">
                <a16:creationId xmlns:a16="http://schemas.microsoft.com/office/drawing/2014/main" id="{A7C93D4F-3003-4D58-9AFB-356A0F800F42}"/>
              </a:ext>
            </a:extLst>
          </p:cNvPr>
          <p:cNvSpPr/>
          <p:nvPr userDrawn="1"/>
        </p:nvSpPr>
        <p:spPr>
          <a:xfrm>
            <a:off x="6394450" y="0"/>
            <a:ext cx="153926"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666C8650-8C82-4FB0-9266-0148B376A8CE}" type="datetime1">
              <a:rPr lang="en-US" noProof="0" smtClean="0"/>
              <a:t>5/28/2024</a:t>
            </a:fld>
            <a:endParaRPr lang="en-US" noProof="0"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r>
              <a:rPr lang="en-US" noProof="0" dirty="0"/>
              <a:t>Footer</a:t>
            </a:r>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0" name="Picture Placeholder 9">
            <a:extLst>
              <a:ext uri="{FF2B5EF4-FFF2-40B4-BE49-F238E27FC236}">
                <a16:creationId xmlns:a16="http://schemas.microsoft.com/office/drawing/2014/main" id="{86028FDE-6655-4B55-B3B4-5B366034E8A8}"/>
              </a:ext>
            </a:extLst>
          </p:cNvPr>
          <p:cNvSpPr>
            <a:spLocks noGrp="1"/>
          </p:cNvSpPr>
          <p:nvPr>
            <p:ph type="pic" sz="quarter" idx="13"/>
          </p:nvPr>
        </p:nvSpPr>
        <p:spPr>
          <a:xfrm>
            <a:off x="0" y="0"/>
            <a:ext cx="6311900" cy="6858000"/>
          </a:xfrm>
        </p:spPr>
        <p:txBody>
          <a:bodyPr/>
          <a:lstStyle/>
          <a:p>
            <a:r>
              <a:rPr lang="en-US" noProof="0"/>
              <a:t>Click icon to add picture</a:t>
            </a:r>
            <a:endParaRPr lang="en-US" noProof="0" dirty="0"/>
          </a:p>
        </p:txBody>
      </p:sp>
      <p:sp>
        <p:nvSpPr>
          <p:cNvPr id="2" name="Title 1"/>
          <p:cNvSpPr>
            <a:spLocks noGrp="1"/>
          </p:cNvSpPr>
          <p:nvPr>
            <p:ph type="ctrTitle"/>
          </p:nvPr>
        </p:nvSpPr>
        <p:spPr>
          <a:xfrm>
            <a:off x="6629400" y="758952"/>
            <a:ext cx="4526280" cy="3227514"/>
          </a:xfrm>
        </p:spPr>
        <p:txBody>
          <a:bodyPr anchor="b">
            <a:normAutofit/>
          </a:bodyPr>
          <a:lstStyle>
            <a:lvl1pPr algn="l">
              <a:lnSpc>
                <a:spcPct val="90000"/>
              </a:lnSpc>
              <a:defRPr sz="6000" b="1" spc="-50" baseline="0">
                <a:solidFill>
                  <a:schemeClr val="accent1"/>
                </a:solidFill>
                <a:latin typeface="+mn-lt"/>
              </a:defRPr>
            </a:lvl1pPr>
          </a:lstStyle>
          <a:p>
            <a:r>
              <a:rPr lang="en-US" noProof="0"/>
              <a:t>Click to edit Master title style</a:t>
            </a:r>
          </a:p>
        </p:txBody>
      </p:sp>
      <p:sp>
        <p:nvSpPr>
          <p:cNvPr id="3" name="Subtitle 2"/>
          <p:cNvSpPr>
            <a:spLocks noGrp="1"/>
          </p:cNvSpPr>
          <p:nvPr>
            <p:ph type="subTitle" idx="1"/>
          </p:nvPr>
        </p:nvSpPr>
        <p:spPr>
          <a:xfrm>
            <a:off x="6632171" y="4508500"/>
            <a:ext cx="4526280" cy="1279652"/>
          </a:xfrm>
        </p:spPr>
        <p:txBody>
          <a:bodyPr lIns="91440" rIns="91440">
            <a:normAutofit/>
          </a:bodyPr>
          <a:lstStyle>
            <a:lvl1pPr marL="0" indent="0" algn="l">
              <a:buNone/>
              <a:defRPr sz="2400" cap="all" spc="200" baseline="0">
                <a:solidFill>
                  <a:schemeClr val="tx1">
                    <a:lumMod val="75000"/>
                    <a:lumOff val="25000"/>
                  </a:schemeClr>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noProof="0"/>
              <a:t>Click to edit Master subtitle style</a:t>
            </a:r>
          </a:p>
        </p:txBody>
      </p:sp>
      <p:sp>
        <p:nvSpPr>
          <p:cNvPr id="11" name="Rectangle 10">
            <a:extLst>
              <a:ext uri="{FF2B5EF4-FFF2-40B4-BE49-F238E27FC236}">
                <a16:creationId xmlns:a16="http://schemas.microsoft.com/office/drawing/2014/main" id="{6D3E1BBA-670B-4CAE-B839-50ADB23DDBC6}"/>
              </a:ext>
            </a:extLst>
          </p:cNvPr>
          <p:cNvSpPr/>
          <p:nvPr userDrawn="1"/>
        </p:nvSpPr>
        <p:spPr>
          <a:xfrm>
            <a:off x="6311900" y="0"/>
            <a:ext cx="15392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663938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346200"/>
            <a:ext cx="2448033" cy="4530725"/>
          </a:xfrm>
        </p:spPr>
        <p:txBody>
          <a:bodyPr vert="eaVert"/>
          <a:lstStyle/>
          <a:p>
            <a:r>
              <a:rPr lang="en-US" noProof="0"/>
              <a:t>Click to edit Master title style</a:t>
            </a:r>
          </a:p>
        </p:txBody>
      </p:sp>
      <p:sp>
        <p:nvSpPr>
          <p:cNvPr id="3" name="Vertical Text Placeholder 2"/>
          <p:cNvSpPr>
            <a:spLocks noGrp="1"/>
          </p:cNvSpPr>
          <p:nvPr>
            <p:ph type="body" orient="vert" idx="1"/>
          </p:nvPr>
        </p:nvSpPr>
        <p:spPr>
          <a:xfrm>
            <a:off x="1092200" y="1346200"/>
            <a:ext cx="7480300" cy="4530723"/>
          </a:xfrm>
        </p:spPr>
        <p:txBody>
          <a:bodyPr vert="eaVert" lIns="45720" tIns="0" rIns="45720" bIns="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5D576BB9-001A-4B59-8C51-603E71AE3226}" type="datetime1">
              <a:rPr lang="en-US" noProof="0" smtClean="0"/>
              <a:t>5/28/2024</a:t>
            </a:fld>
            <a:endParaRPr lang="en-US" noProof="0"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r>
              <a:rPr lang="en-US" noProof="0" dirty="0"/>
              <a:t>Footer</a:t>
            </a:r>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4" name="Rectangle 13">
            <a:extLst>
              <a:ext uri="{FF2B5EF4-FFF2-40B4-BE49-F238E27FC236}">
                <a16:creationId xmlns:a16="http://schemas.microsoft.com/office/drawing/2014/main" id="{6B443CC6-CDCA-4595-ADAE-DCB961FF1A8E}"/>
              </a:ext>
            </a:extLst>
          </p:cNvPr>
          <p:cNvSpPr/>
          <p:nvPr userDrawn="1"/>
        </p:nvSpPr>
        <p:spPr>
          <a:xfrm rot="16200000">
            <a:off x="8871481" y="-146580"/>
            <a:ext cx="1036320" cy="13294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940687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1529DE01-3159-42E8-9946-B3F7564EBC72}" type="datetime1">
              <a:rPr lang="en-US" smtClean="0"/>
              <a:t>5/28/2024</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r>
              <a:rPr lang="en-US" dirty="0"/>
              <a:t>Footer</a:t>
            </a:r>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18278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solidFill>
          <a:schemeClr val="bg1"/>
        </a:solidFill>
        <a:effectLst/>
      </p:bgPr>
    </p:bg>
    <p:spTree>
      <p:nvGrpSpPr>
        <p:cNvPr id="1" name=""/>
        <p:cNvGrpSpPr/>
        <p:nvPr/>
      </p:nvGrpSpPr>
      <p:grpSpPr>
        <a:xfrm>
          <a:off x="0" y="0"/>
          <a:ext cx="0" cy="0"/>
          <a:chOff x="0" y="0"/>
          <a:chExt cx="0" cy="0"/>
        </a:xfrm>
      </p:grpSpPr>
      <p:sp>
        <p:nvSpPr>
          <p:cNvPr id="15" name="Parallélogramme 14">
            <a:extLst>
              <a:ext uri="{FF2B5EF4-FFF2-40B4-BE49-F238E27FC236}">
                <a16:creationId xmlns:a16="http://schemas.microsoft.com/office/drawing/2014/main" id="{98B82A56-7790-48EC-983D-AB8F703699B2}"/>
              </a:ext>
            </a:extLst>
          </p:cNvPr>
          <p:cNvSpPr/>
          <p:nvPr userDrawn="1"/>
        </p:nvSpPr>
        <p:spPr>
          <a:xfrm>
            <a:off x="7972121"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lvl1pPr>
              <a:defRPr>
                <a:solidFill>
                  <a:schemeClr val="tx1">
                    <a:lumMod val="75000"/>
                    <a:lumOff val="25000"/>
                  </a:schemeClr>
                </a:solidFill>
              </a:defRPr>
            </a:lvl1pPr>
          </a:lstStyle>
          <a:p>
            <a:fld id="{1A1FC6A6-F894-471F-8AA4-AE4112290279}" type="datetime1">
              <a:rPr lang="en-US" noProof="0" smtClean="0"/>
              <a:t>5/28/2024</a:t>
            </a:fld>
            <a:endParaRPr lang="en-US" noProof="0"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lvl1pPr>
              <a:defRPr>
                <a:solidFill>
                  <a:schemeClr val="tx1">
                    <a:lumMod val="75000"/>
                    <a:lumOff val="25000"/>
                  </a:schemeClr>
                </a:solidFill>
              </a:defRPr>
            </a:lvl1pPr>
          </a:lstStyle>
          <a:p>
            <a:r>
              <a:rPr lang="en-US" noProof="0" dirty="0"/>
              <a:t>Footer</a:t>
            </a:r>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lvl1pPr>
              <a:defRPr>
                <a:solidFill>
                  <a:schemeClr val="tx1">
                    <a:lumMod val="75000"/>
                    <a:lumOff val="25000"/>
                  </a:schemeClr>
                </a:solidFill>
              </a:defRPr>
            </a:lvl1pPr>
          </a:lstStyle>
          <a:p>
            <a:fld id="{3A98EE3D-8CD1-4C3F-BD1C-C98C9596463C}" type="slidenum">
              <a:rPr lang="en-US" noProof="0" smtClean="0"/>
              <a:pPr/>
              <a:t>‹#›</a:t>
            </a:fld>
            <a:endParaRPr lang="en-US" noProof="0" dirty="0"/>
          </a:p>
        </p:txBody>
      </p:sp>
      <p:sp>
        <p:nvSpPr>
          <p:cNvPr id="12" name="Picture Placeholder 9">
            <a:extLst>
              <a:ext uri="{FF2B5EF4-FFF2-40B4-BE49-F238E27FC236}">
                <a16:creationId xmlns:a16="http://schemas.microsoft.com/office/drawing/2014/main" id="{E76B772A-7600-4ECE-B5A2-34827D4C7103}"/>
              </a:ext>
            </a:extLst>
          </p:cNvPr>
          <p:cNvSpPr>
            <a:spLocks noGrp="1"/>
          </p:cNvSpPr>
          <p:nvPr>
            <p:ph type="pic" sz="quarter" idx="13"/>
          </p:nvPr>
        </p:nvSpPr>
        <p:spPr>
          <a:xfrm>
            <a:off x="0" y="0"/>
            <a:ext cx="6311900" cy="6858000"/>
          </a:xfrm>
        </p:spPr>
        <p:txBody>
          <a:bodyPr/>
          <a:lstStyle/>
          <a:p>
            <a:r>
              <a:rPr lang="en-US" noProof="0"/>
              <a:t>Click icon to add picture</a:t>
            </a:r>
            <a:endParaRPr lang="en-US" noProof="0" dirty="0"/>
          </a:p>
        </p:txBody>
      </p:sp>
      <p:sp>
        <p:nvSpPr>
          <p:cNvPr id="13" name="Rectangle 12">
            <a:extLst>
              <a:ext uri="{FF2B5EF4-FFF2-40B4-BE49-F238E27FC236}">
                <a16:creationId xmlns:a16="http://schemas.microsoft.com/office/drawing/2014/main" id="{33820398-8D1F-4543-ABA0-7A67C38769B3}"/>
              </a:ext>
            </a:extLst>
          </p:cNvPr>
          <p:cNvSpPr/>
          <p:nvPr userDrawn="1"/>
        </p:nvSpPr>
        <p:spPr>
          <a:xfrm>
            <a:off x="2451099" y="3568700"/>
            <a:ext cx="8721725" cy="23082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sz="1400" noProof="0" dirty="0"/>
          </a:p>
        </p:txBody>
      </p:sp>
      <p:sp>
        <p:nvSpPr>
          <p:cNvPr id="2" name="Title 1"/>
          <p:cNvSpPr>
            <a:spLocks noGrp="1"/>
          </p:cNvSpPr>
          <p:nvPr>
            <p:ph type="title"/>
          </p:nvPr>
        </p:nvSpPr>
        <p:spPr>
          <a:xfrm>
            <a:off x="2641599" y="3746500"/>
            <a:ext cx="8331202" cy="1308100"/>
          </a:xfrm>
        </p:spPr>
        <p:txBody>
          <a:bodyPr anchor="b" anchorCtr="0">
            <a:noAutofit/>
          </a:bodyPr>
          <a:lstStyle>
            <a:lvl1pPr>
              <a:lnSpc>
                <a:spcPct val="90000"/>
              </a:lnSpc>
              <a:defRPr sz="4800" b="1">
                <a:solidFill>
                  <a:schemeClr val="bg1"/>
                </a:solidFill>
                <a:latin typeface="+mn-lt"/>
              </a:defRPr>
            </a:lvl1pPr>
          </a:lstStyle>
          <a:p>
            <a:r>
              <a:rPr lang="en-US" noProof="0"/>
              <a:t>Click to edit Master title style</a:t>
            </a:r>
          </a:p>
        </p:txBody>
      </p:sp>
      <p:sp>
        <p:nvSpPr>
          <p:cNvPr id="3" name="Text Placeholder 2"/>
          <p:cNvSpPr>
            <a:spLocks noGrp="1"/>
          </p:cNvSpPr>
          <p:nvPr>
            <p:ph type="body" idx="1"/>
          </p:nvPr>
        </p:nvSpPr>
        <p:spPr>
          <a:xfrm>
            <a:off x="2641600" y="5219700"/>
            <a:ext cx="8331201" cy="586740"/>
          </a:xfrm>
        </p:spPr>
        <p:txBody>
          <a:bodyPr lIns="91440" rIns="91440" anchor="t" anchorCtr="0">
            <a:normAutofit/>
          </a:bodyPr>
          <a:lstStyle>
            <a:lvl1pPr marL="0" indent="0">
              <a:buNone/>
              <a:defRPr sz="2400" cap="all" spc="200" baseline="0">
                <a:solidFill>
                  <a:schemeClr val="bg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Click to edit Master text styles</a:t>
            </a:r>
          </a:p>
        </p:txBody>
      </p:sp>
      <p:sp>
        <p:nvSpPr>
          <p:cNvPr id="14" name="Rectangle 13">
            <a:extLst>
              <a:ext uri="{FF2B5EF4-FFF2-40B4-BE49-F238E27FC236}">
                <a16:creationId xmlns:a16="http://schemas.microsoft.com/office/drawing/2014/main" id="{45757C57-BBBA-44C6-9A4D-12F5D1E400AA}"/>
              </a:ext>
            </a:extLst>
          </p:cNvPr>
          <p:cNvSpPr/>
          <p:nvPr userDrawn="1"/>
        </p:nvSpPr>
        <p:spPr>
          <a:xfrm>
            <a:off x="3752850" y="3469101"/>
            <a:ext cx="5118100" cy="125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596984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Section Header">
    <p:bg>
      <p:bgPr>
        <a:solidFill>
          <a:schemeClr val="bg1"/>
        </a:solidFill>
        <a:effectLst/>
      </p:bgPr>
    </p:bg>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lvl1pPr>
              <a:defRPr>
                <a:solidFill>
                  <a:schemeClr val="tx1">
                    <a:lumMod val="75000"/>
                    <a:lumOff val="25000"/>
                  </a:schemeClr>
                </a:solidFill>
              </a:defRPr>
            </a:lvl1pPr>
          </a:lstStyle>
          <a:p>
            <a:fld id="{503D98FD-B63D-46E0-B974-EC5BBAC02E27}" type="datetime1">
              <a:rPr lang="en-US" noProof="0" smtClean="0"/>
              <a:t>5/28/2024</a:t>
            </a:fld>
            <a:endParaRPr lang="en-US" noProof="0"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lvl1pPr>
              <a:defRPr>
                <a:solidFill>
                  <a:schemeClr val="tx1">
                    <a:lumMod val="75000"/>
                    <a:lumOff val="25000"/>
                  </a:schemeClr>
                </a:solidFill>
              </a:defRPr>
            </a:lvl1pPr>
          </a:lstStyle>
          <a:p>
            <a:r>
              <a:rPr lang="en-US" noProof="0" dirty="0"/>
              <a:t>Footer</a:t>
            </a:r>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lvl1pPr>
              <a:defRPr>
                <a:solidFill>
                  <a:schemeClr val="tx1">
                    <a:lumMod val="75000"/>
                    <a:lumOff val="25000"/>
                  </a:schemeClr>
                </a:solidFill>
              </a:defRPr>
            </a:lvl1pPr>
          </a:lstStyle>
          <a:p>
            <a:fld id="{3A98EE3D-8CD1-4C3F-BD1C-C98C9596463C}" type="slidenum">
              <a:rPr lang="en-US" noProof="0" smtClean="0"/>
              <a:pPr/>
              <a:t>‹#›</a:t>
            </a:fld>
            <a:endParaRPr lang="en-US" noProof="0" dirty="0"/>
          </a:p>
        </p:txBody>
      </p:sp>
      <p:sp>
        <p:nvSpPr>
          <p:cNvPr id="12" name="Picture Placeholder 9">
            <a:extLst>
              <a:ext uri="{FF2B5EF4-FFF2-40B4-BE49-F238E27FC236}">
                <a16:creationId xmlns:a16="http://schemas.microsoft.com/office/drawing/2014/main" id="{E76B772A-7600-4ECE-B5A2-34827D4C7103}"/>
              </a:ext>
            </a:extLst>
          </p:cNvPr>
          <p:cNvSpPr>
            <a:spLocks noGrp="1"/>
          </p:cNvSpPr>
          <p:nvPr>
            <p:ph type="pic" sz="quarter" idx="13"/>
          </p:nvPr>
        </p:nvSpPr>
        <p:spPr>
          <a:xfrm>
            <a:off x="0" y="0"/>
            <a:ext cx="12192000" cy="6858000"/>
          </a:xfrm>
        </p:spPr>
        <p:txBody>
          <a:bodyPr/>
          <a:lstStyle/>
          <a:p>
            <a:r>
              <a:rPr lang="en-US" noProof="0"/>
              <a:t>Click icon to add picture</a:t>
            </a:r>
            <a:endParaRPr lang="en-US" noProof="0" dirty="0"/>
          </a:p>
        </p:txBody>
      </p:sp>
      <p:sp>
        <p:nvSpPr>
          <p:cNvPr id="13" name="Rectangle 12">
            <a:extLst>
              <a:ext uri="{FF2B5EF4-FFF2-40B4-BE49-F238E27FC236}">
                <a16:creationId xmlns:a16="http://schemas.microsoft.com/office/drawing/2014/main" id="{33820398-8D1F-4543-ABA0-7A67C38769B3}"/>
              </a:ext>
            </a:extLst>
          </p:cNvPr>
          <p:cNvSpPr/>
          <p:nvPr userDrawn="1"/>
        </p:nvSpPr>
        <p:spPr>
          <a:xfrm>
            <a:off x="1735138" y="3568700"/>
            <a:ext cx="8721725" cy="23082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sz="1400" noProof="0" dirty="0"/>
          </a:p>
        </p:txBody>
      </p:sp>
      <p:sp>
        <p:nvSpPr>
          <p:cNvPr id="2" name="Title 1"/>
          <p:cNvSpPr>
            <a:spLocks noGrp="1"/>
          </p:cNvSpPr>
          <p:nvPr>
            <p:ph type="title"/>
          </p:nvPr>
        </p:nvSpPr>
        <p:spPr>
          <a:xfrm>
            <a:off x="1930399" y="3746500"/>
            <a:ext cx="8331202" cy="1308100"/>
          </a:xfrm>
        </p:spPr>
        <p:txBody>
          <a:bodyPr anchor="b" anchorCtr="0">
            <a:noAutofit/>
          </a:bodyPr>
          <a:lstStyle>
            <a:lvl1pPr algn="ctr">
              <a:lnSpc>
                <a:spcPct val="90000"/>
              </a:lnSpc>
              <a:defRPr sz="4800" b="1">
                <a:solidFill>
                  <a:schemeClr val="bg1"/>
                </a:solidFill>
                <a:latin typeface="+mn-lt"/>
              </a:defRPr>
            </a:lvl1pPr>
          </a:lstStyle>
          <a:p>
            <a:r>
              <a:rPr lang="en-US" noProof="0"/>
              <a:t>Click to edit Master title style</a:t>
            </a:r>
          </a:p>
        </p:txBody>
      </p:sp>
      <p:sp>
        <p:nvSpPr>
          <p:cNvPr id="3" name="Text Placeholder 2"/>
          <p:cNvSpPr>
            <a:spLocks noGrp="1"/>
          </p:cNvSpPr>
          <p:nvPr>
            <p:ph type="body" idx="1"/>
          </p:nvPr>
        </p:nvSpPr>
        <p:spPr>
          <a:xfrm>
            <a:off x="1930400" y="5219700"/>
            <a:ext cx="8331201" cy="586740"/>
          </a:xfrm>
        </p:spPr>
        <p:txBody>
          <a:bodyPr lIns="91440" rIns="91440" anchor="t" anchorCtr="0">
            <a:normAutofit/>
          </a:bodyPr>
          <a:lstStyle>
            <a:lvl1pPr marL="0" indent="0" algn="ctr">
              <a:buNone/>
              <a:defRPr sz="2400" cap="all" spc="200" baseline="0">
                <a:solidFill>
                  <a:schemeClr val="bg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Click to edit Master text styles</a:t>
            </a:r>
          </a:p>
        </p:txBody>
      </p:sp>
      <p:sp>
        <p:nvSpPr>
          <p:cNvPr id="14" name="Rectangle 13">
            <a:extLst>
              <a:ext uri="{FF2B5EF4-FFF2-40B4-BE49-F238E27FC236}">
                <a16:creationId xmlns:a16="http://schemas.microsoft.com/office/drawing/2014/main" id="{45757C57-BBBA-44C6-9A4D-12F5D1E400AA}"/>
              </a:ext>
            </a:extLst>
          </p:cNvPr>
          <p:cNvSpPr/>
          <p:nvPr userDrawn="1"/>
        </p:nvSpPr>
        <p:spPr>
          <a:xfrm>
            <a:off x="3536950" y="3469101"/>
            <a:ext cx="5118100" cy="125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766489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7E74ECCD-A9BB-4C40-8999-9FDE0B2AF02D}" type="datetime1">
              <a:rPr lang="en-US" smtClean="0"/>
              <a:t>5/28/2024</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r>
              <a:rPr lang="en-US" dirty="0"/>
              <a:t>Footer</a:t>
            </a:r>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7972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Autofit/>
          </a:bodyPr>
          <a:lstStyle>
            <a:lvl1pPr marL="0" indent="0" algn="l">
              <a:buNone/>
              <a:defRPr sz="24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86731"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Autofit/>
          </a:bodyPr>
          <a:lstStyle>
            <a:lvl1pPr marL="0" indent="0">
              <a:buNone/>
              <a:defRPr sz="24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5395"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B9A11315-80A2-4A6F-99BC-2337EDBA509A}" type="datetime1">
              <a:rPr lang="en-US" smtClean="0"/>
              <a:t>5/28/2024</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r>
              <a:rPr lang="en-US" dirty="0"/>
              <a:t>Footer</a:t>
            </a:r>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959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5323FCEE-D38D-4315-8661-B8B16CE6B114}" type="datetime1">
              <a:rPr lang="en-US" smtClean="0"/>
              <a:t>5/28/2024</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r>
              <a:rPr lang="en-US" dirty="0"/>
              <a:t>Footer</a:t>
            </a:r>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80013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6" name="Parallélogramme 14">
            <a:extLst>
              <a:ext uri="{FF2B5EF4-FFF2-40B4-BE49-F238E27FC236}">
                <a16:creationId xmlns:a16="http://schemas.microsoft.com/office/drawing/2014/main" id="{AF082EE3-41AA-4817-A1CC-C33DDB8F675F}"/>
              </a:ext>
            </a:extLst>
          </p:cNvPr>
          <p:cNvSpPr/>
          <p:nvPr userDrawn="1"/>
        </p:nvSpPr>
        <p:spPr>
          <a:xfrm>
            <a:off x="46672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lvl1pPr>
              <a:defRPr>
                <a:solidFill>
                  <a:schemeClr val="tx1">
                    <a:lumMod val="75000"/>
                    <a:lumOff val="25000"/>
                  </a:schemeClr>
                </a:solidFill>
              </a:defRPr>
            </a:lvl1pPr>
          </a:lstStyle>
          <a:p>
            <a:fld id="{27909053-E1DD-4959-BC7A-C98D3D2614DC}" type="datetime1">
              <a:rPr lang="en-US" noProof="0" smtClean="0"/>
              <a:t>5/28/2024</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lvl1pPr>
              <a:defRPr>
                <a:solidFill>
                  <a:schemeClr val="tx1">
                    <a:lumMod val="75000"/>
                    <a:lumOff val="25000"/>
                  </a:schemeClr>
                </a:solidFill>
              </a:defRPr>
            </a:lvl1pPr>
          </a:lstStyle>
          <a:p>
            <a:r>
              <a:rPr lang="en-US" noProof="0" dirty="0"/>
              <a:t>Footer</a:t>
            </a:r>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lvl1pPr>
              <a:defRPr>
                <a:solidFill>
                  <a:schemeClr val="tx1">
                    <a:lumMod val="75000"/>
                    <a:lumOff val="25000"/>
                  </a:schemeClr>
                </a:solidFill>
              </a:defRPr>
            </a:lvl1pPr>
          </a:lstStyle>
          <a:p>
            <a:fld id="{3A98EE3D-8CD1-4C3F-BD1C-C98C9596463C}" type="slidenum">
              <a:rPr lang="en-US" noProof="0" smtClean="0"/>
              <a:pPr/>
              <a:t>‹#›</a:t>
            </a:fld>
            <a:endParaRPr lang="en-US" noProof="0" dirty="0"/>
          </a:p>
        </p:txBody>
      </p:sp>
    </p:spTree>
    <p:extLst>
      <p:ext uri="{BB962C8B-B14F-4D97-AF65-F5344CB8AC3E}">
        <p14:creationId xmlns:p14="http://schemas.microsoft.com/office/powerpoint/2010/main" val="3010507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Parallélogramme 14">
            <a:extLst>
              <a:ext uri="{FF2B5EF4-FFF2-40B4-BE49-F238E27FC236}">
                <a16:creationId xmlns:a16="http://schemas.microsoft.com/office/drawing/2014/main" id="{D20796F3-5674-4AF5-9623-575731F82E52}"/>
              </a:ext>
            </a:extLst>
          </p:cNvPr>
          <p:cNvSpPr/>
          <p:nvPr userDrawn="1"/>
        </p:nvSpPr>
        <p:spPr>
          <a:xfrm>
            <a:off x="46672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noProof="0"/>
              <a:t>Click to edit Master title style</a:t>
            </a:r>
          </a:p>
        </p:txBody>
      </p:sp>
      <p:sp>
        <p:nvSpPr>
          <p:cNvPr id="3" name="Text Placeholder 2"/>
          <p:cNvSpPr>
            <a:spLocks noGrp="1"/>
          </p:cNvSpPr>
          <p:nvPr>
            <p:ph type="body" idx="1"/>
          </p:nvPr>
        </p:nvSpPr>
        <p:spPr>
          <a:xfrm>
            <a:off x="1216548" y="2108201"/>
            <a:ext cx="10058400" cy="3760891"/>
          </a:xfrm>
          <a:prstGeom prst="rect">
            <a:avLst/>
          </a:prstGeom>
        </p:spPr>
        <p:txBody>
          <a:bodyPr vert="horz" lIns="0" tIns="45720" rIns="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6834126" y="6446838"/>
            <a:ext cx="258485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010F8E8D-DF54-49BE-BDBC-401B280C4E3C}" type="datetime1">
              <a:rPr lang="en-US" noProof="0" smtClean="0"/>
              <a:t>5/28/2024</a:t>
            </a:fld>
            <a:endParaRPr lang="en-US" noProof="0" dirty="0"/>
          </a:p>
        </p:txBody>
      </p:sp>
      <p:sp>
        <p:nvSpPr>
          <p:cNvPr id="5" name="Footer Placeholder 4"/>
          <p:cNvSpPr>
            <a:spLocks noGrp="1"/>
          </p:cNvSpPr>
          <p:nvPr>
            <p:ph type="ftr" sz="quarter" idx="3"/>
          </p:nvPr>
        </p:nvSpPr>
        <p:spPr>
          <a:xfrm>
            <a:off x="1097279" y="6446838"/>
            <a:ext cx="4846321" cy="365125"/>
          </a:xfrm>
          <a:prstGeom prst="rect">
            <a:avLst/>
          </a:prstGeom>
        </p:spPr>
        <p:txBody>
          <a:bodyPr vert="horz" lIns="91440" tIns="45720" rIns="91440" bIns="45720" rtlCol="0" anchor="ctr"/>
          <a:lstStyle>
            <a:lvl1pPr algn="l">
              <a:defRPr sz="900" cap="all" baseline="0">
                <a:solidFill>
                  <a:schemeClr val="tx1">
                    <a:lumMod val="75000"/>
                    <a:lumOff val="25000"/>
                  </a:schemeClr>
                </a:solidFill>
              </a:defRPr>
            </a:lvl1pPr>
          </a:lstStyle>
          <a:p>
            <a:r>
              <a:rPr lang="en-US" noProof="0" dirty="0"/>
              <a:t>Footer</a:t>
            </a:r>
          </a:p>
        </p:txBody>
      </p:sp>
      <p:sp>
        <p:nvSpPr>
          <p:cNvPr id="6" name="Slide Number Placeholder 5"/>
          <p:cNvSpPr>
            <a:spLocks noGrp="1"/>
          </p:cNvSpPr>
          <p:nvPr>
            <p:ph type="sldNum" sz="quarter" idx="4"/>
          </p:nvPr>
        </p:nvSpPr>
        <p:spPr>
          <a:xfrm>
            <a:off x="10375670" y="6446838"/>
            <a:ext cx="780010" cy="365125"/>
          </a:xfrm>
          <a:prstGeom prst="rect">
            <a:avLst/>
          </a:prstGeom>
        </p:spPr>
        <p:txBody>
          <a:bodyPr vert="horz" lIns="91440" tIns="45720" rIns="91440" bIns="45720" rtlCol="0" anchor="ctr"/>
          <a:lstStyle>
            <a:lvl1pPr algn="r">
              <a:defRPr sz="1050">
                <a:solidFill>
                  <a:schemeClr val="tx1">
                    <a:lumMod val="75000"/>
                    <a:lumOff val="25000"/>
                  </a:schemeClr>
                </a:solidFill>
              </a:defRPr>
            </a:lvl1pPr>
          </a:lstStyle>
          <a:p>
            <a:fld id="{3A98EE3D-8CD1-4C3F-BD1C-C98C9596463C}" type="slidenum">
              <a:rPr lang="en-US" noProof="0" smtClean="0"/>
              <a:pPr/>
              <a:t>‹#›</a:t>
            </a:fld>
            <a:endParaRPr lang="en-US" noProof="0" dirty="0"/>
          </a:p>
        </p:txBody>
      </p:sp>
      <p:sp>
        <p:nvSpPr>
          <p:cNvPr id="8" name="Rectangle 7">
            <a:extLst>
              <a:ext uri="{FF2B5EF4-FFF2-40B4-BE49-F238E27FC236}">
                <a16:creationId xmlns:a16="http://schemas.microsoft.com/office/drawing/2014/main" id="{0F25E55C-1C16-46C6-B789-A4B2BCEF8F86}"/>
              </a:ext>
            </a:extLst>
          </p:cNvPr>
          <p:cNvSpPr/>
          <p:nvPr userDrawn="1"/>
        </p:nvSpPr>
        <p:spPr>
          <a:xfrm>
            <a:off x="0" y="1011981"/>
            <a:ext cx="103632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690285712"/>
      </p:ext>
    </p:extLst>
  </p:cSld>
  <p:clrMap bg1="lt1" tx1="dk1" bg2="lt2" tx2="dk2" accent1="accent1" accent2="accent2" accent3="accent3" accent4="accent4" accent5="accent5" accent6="accent6" hlink="hlink" folHlink="folHlink"/>
  <p:sldLayoutIdLst>
    <p:sldLayoutId id="2147483706" r:id="rId1"/>
    <p:sldLayoutId id="2147483718" r:id="rId2"/>
    <p:sldLayoutId id="2147483707" r:id="rId3"/>
    <p:sldLayoutId id="2147483708" r:id="rId4"/>
    <p:sldLayoutId id="2147483719" r:id="rId5"/>
    <p:sldLayoutId id="2147483709" r:id="rId6"/>
    <p:sldLayoutId id="2147483716" r:id="rId7"/>
    <p:sldLayoutId id="2147483710" r:id="rId8"/>
    <p:sldLayoutId id="2147483711" r:id="rId9"/>
    <p:sldLayoutId id="2147483712" r:id="rId10"/>
    <p:sldLayoutId id="2147483727" r:id="rId11"/>
    <p:sldLayoutId id="2147483720" r:id="rId12"/>
    <p:sldLayoutId id="2147483721" r:id="rId13"/>
    <p:sldLayoutId id="2147483725" r:id="rId14"/>
    <p:sldLayoutId id="2147483726" r:id="rId15"/>
    <p:sldLayoutId id="2147483722" r:id="rId16"/>
    <p:sldLayoutId id="2147483723" r:id="rId17"/>
    <p:sldLayoutId id="2147483715" r:id="rId18"/>
    <p:sldLayoutId id="2147483713" r:id="rId19"/>
    <p:sldLayoutId id="2147483714" r:id="rId20"/>
  </p:sldLayoutIdLst>
  <p:hf sldNum="0" hdr="0" ftr="0" dt="0"/>
  <p:txStyles>
    <p:titleStyle>
      <a:lvl1pPr algn="l" defTabSz="914400" rtl="0" eaLnBrk="1" latinLnBrk="0" hangingPunct="1">
        <a:lnSpc>
          <a:spcPct val="90000"/>
        </a:lnSpc>
        <a:spcBef>
          <a:spcPct val="0"/>
        </a:spcBef>
        <a:buNone/>
        <a:defRPr sz="4800" b="1" kern="1200" spc="-50" baseline="0">
          <a:solidFill>
            <a:schemeClr val="tx1">
              <a:lumMod val="75000"/>
              <a:lumOff val="25000"/>
            </a:schemeClr>
          </a:solidFill>
          <a:latin typeface="+mn-lt"/>
          <a:ea typeface="+mj-ea"/>
          <a:cs typeface="+mj-cs"/>
        </a:defRPr>
      </a:lvl1pPr>
    </p:titleStyle>
    <p:bodyStyle>
      <a:lvl1pPr marL="266700" indent="-266700" algn="l" defTabSz="914400" rtl="0" eaLnBrk="1" latinLnBrk="0" hangingPunct="1">
        <a:lnSpc>
          <a:spcPct val="100000"/>
        </a:lnSpc>
        <a:spcBef>
          <a:spcPts val="1200"/>
        </a:spcBef>
        <a:spcAft>
          <a:spcPts val="200"/>
        </a:spcAft>
        <a:buClr>
          <a:schemeClr val="accent1"/>
        </a:buClr>
        <a:buSzPct val="100000"/>
        <a:buFont typeface="Wingdings" panose="05000000000000000000" pitchFamily="2" charset="2"/>
        <a:buChar char="§"/>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
          <a:schemeClr val="accent1"/>
        </a:buClr>
        <a:buFont typeface="Wingdings" panose="05000000000000000000" pitchFamily="2" charset="2"/>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
          <a:schemeClr val="accent1"/>
        </a:buClr>
        <a:buFont typeface="Wingdings" panose="05000000000000000000" pitchFamily="2" charset="2"/>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
          <a:schemeClr val="accent1"/>
        </a:buClr>
        <a:buFont typeface="Wingdings" panose="05000000000000000000" pitchFamily="2" charset="2"/>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
          <a:schemeClr val="accent1"/>
        </a:buClr>
        <a:buFont typeface="Wingdings" panose="05000000000000000000" pitchFamily="2" charset="2"/>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87" userDrawn="1">
          <p15:clr>
            <a:srgbClr val="F26B43"/>
          </p15:clr>
        </p15:guide>
        <p15:guide id="2" pos="688" userDrawn="1">
          <p15:clr>
            <a:srgbClr val="F26B43"/>
          </p15:clr>
        </p15:guide>
        <p15:guide id="3" pos="7038" userDrawn="1">
          <p15:clr>
            <a:srgbClr val="F26B43"/>
          </p15:clr>
        </p15:guide>
        <p15:guide id="4" orient="horz" pos="3702" userDrawn="1">
          <p15:clr>
            <a:srgbClr val="F26B43"/>
          </p15:clr>
        </p15:guide>
        <p15:guide id="5" orient="horz" pos="4065"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9.xml"/><Relationship Id="rId1" Type="http://schemas.openxmlformats.org/officeDocument/2006/relationships/slideLayout" Target="../slideLayouts/slideLayout9.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9.xml"/><Relationship Id="rId4" Type="http://schemas.openxmlformats.org/officeDocument/2006/relationships/chart" Target="../charts/chart8.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9.xml"/><Relationship Id="rId4" Type="http://schemas.openxmlformats.org/officeDocument/2006/relationships/chart" Target="../charts/chart10.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9.xml"/><Relationship Id="rId4" Type="http://schemas.openxmlformats.org/officeDocument/2006/relationships/chart" Target="../charts/char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5.xml"/><Relationship Id="rId1" Type="http://schemas.openxmlformats.org/officeDocument/2006/relationships/slideLayout" Target="../slideLayouts/slideLayout14.xml"/><Relationship Id="rId4" Type="http://schemas.openxmlformats.org/officeDocument/2006/relationships/hyperlink" Target="https://www.publicdomainpictures.net/en/view-image.php?image=66780&amp;picture=man-in-the-rain" TargetMode="Externa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14.svg"/></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9.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17FF9C-6A7E-4A79-81BB-438E8EA9676A}"/>
              </a:ext>
              <a:ext uri="{C183D7F6-B498-43B3-948B-1728B52AA6E4}">
                <adec:decorative xmlns:adec="http://schemas.microsoft.com/office/drawing/2017/decorative" val="0"/>
              </a:ext>
            </a:extLst>
          </p:cNvPr>
          <p:cNvSpPr>
            <a:spLocks noGrp="1"/>
          </p:cNvSpPr>
          <p:nvPr>
            <p:ph type="ctrTitle"/>
          </p:nvPr>
        </p:nvSpPr>
        <p:spPr>
          <a:xfrm>
            <a:off x="6629399" y="758952"/>
            <a:ext cx="5503333" cy="3762248"/>
          </a:xfrm>
        </p:spPr>
        <p:txBody>
          <a:bodyPr>
            <a:normAutofit/>
          </a:bodyPr>
          <a:lstStyle/>
          <a:p>
            <a:pPr algn="ctr"/>
            <a:r>
              <a:rPr lang="en-US" sz="5000" dirty="0">
                <a:solidFill>
                  <a:schemeClr val="tx1"/>
                </a:solidFill>
              </a:rPr>
              <a:t>Housing Inventory Count </a:t>
            </a:r>
            <a:br>
              <a:rPr lang="en-US" sz="5000" dirty="0">
                <a:solidFill>
                  <a:schemeClr val="tx1"/>
                </a:solidFill>
              </a:rPr>
            </a:br>
            <a:br>
              <a:rPr lang="en-US" sz="5000" dirty="0">
                <a:solidFill>
                  <a:schemeClr val="tx1"/>
                </a:solidFill>
              </a:rPr>
            </a:br>
            <a:r>
              <a:rPr lang="en-US" sz="5000" dirty="0">
                <a:solidFill>
                  <a:schemeClr val="tx1"/>
                </a:solidFill>
              </a:rPr>
              <a:t>2024</a:t>
            </a:r>
          </a:p>
        </p:txBody>
      </p:sp>
      <p:pic>
        <p:nvPicPr>
          <p:cNvPr id="8" name="Picture Placeholder 7" descr="Blue 3d house and several white 3d houses">
            <a:extLst>
              <a:ext uri="{FF2B5EF4-FFF2-40B4-BE49-F238E27FC236}">
                <a16:creationId xmlns:a16="http://schemas.microsoft.com/office/drawing/2014/main" id="{AF265239-ED90-0077-165A-FB8624A66B9F}"/>
              </a:ext>
            </a:extLst>
          </p:cNvPr>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l="19290" r="19290"/>
          <a:stretch>
            <a:fillRect/>
          </a:stretch>
        </p:blipFill>
        <p:spPr/>
      </p:pic>
    </p:spTree>
    <p:extLst>
      <p:ext uri="{BB962C8B-B14F-4D97-AF65-F5344CB8AC3E}">
        <p14:creationId xmlns:p14="http://schemas.microsoft.com/office/powerpoint/2010/main" val="417229683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7CC78E1-629B-4981-BA25-E8F061C40DAE}"/>
              </a:ext>
            </a:extLst>
          </p:cNvPr>
          <p:cNvSpPr>
            <a:spLocks noGrp="1"/>
          </p:cNvSpPr>
          <p:nvPr>
            <p:ph type="title" idx="4294967295"/>
          </p:nvPr>
        </p:nvSpPr>
        <p:spPr>
          <a:xfrm>
            <a:off x="0" y="129277"/>
            <a:ext cx="12192000" cy="731838"/>
          </a:xfrm>
        </p:spPr>
        <p:txBody>
          <a:bodyPr>
            <a:normAutofit fontScale="90000"/>
          </a:bodyPr>
          <a:lstStyle/>
          <a:p>
            <a:pPr algn="ctr"/>
            <a:r>
              <a:rPr lang="en-US" dirty="0"/>
              <a:t>Rapid Re-Housing</a:t>
            </a:r>
          </a:p>
        </p:txBody>
      </p:sp>
      <p:graphicFrame>
        <p:nvGraphicFramePr>
          <p:cNvPr id="7" name="Chart 6">
            <a:extLst>
              <a:ext uri="{FF2B5EF4-FFF2-40B4-BE49-F238E27FC236}">
                <a16:creationId xmlns:a16="http://schemas.microsoft.com/office/drawing/2014/main" id="{75A39257-7A6B-6FD3-C081-07DDB2F786FA}"/>
              </a:ext>
            </a:extLst>
          </p:cNvPr>
          <p:cNvGraphicFramePr/>
          <p:nvPr>
            <p:extLst>
              <p:ext uri="{D42A27DB-BD31-4B8C-83A1-F6EECF244321}">
                <p14:modId xmlns:p14="http://schemas.microsoft.com/office/powerpoint/2010/main" val="1292968459"/>
              </p:ext>
            </p:extLst>
          </p:nvPr>
        </p:nvGraphicFramePr>
        <p:xfrm>
          <a:off x="143934" y="2604748"/>
          <a:ext cx="5054600" cy="34713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464A1103-8344-766C-7A31-58A006F4210F}"/>
              </a:ext>
            </a:extLst>
          </p:cNvPr>
          <p:cNvGraphicFramePr/>
          <p:nvPr>
            <p:extLst>
              <p:ext uri="{D42A27DB-BD31-4B8C-83A1-F6EECF244321}">
                <p14:modId xmlns:p14="http://schemas.microsoft.com/office/powerpoint/2010/main" val="2537229372"/>
              </p:ext>
            </p:extLst>
          </p:nvPr>
        </p:nvGraphicFramePr>
        <p:xfrm>
          <a:off x="6993468" y="2604748"/>
          <a:ext cx="5054600" cy="3471333"/>
        </p:xfrm>
        <a:graphic>
          <a:graphicData uri="http://schemas.openxmlformats.org/drawingml/2006/chart">
            <c:chart xmlns:c="http://schemas.openxmlformats.org/drawingml/2006/chart" xmlns:r="http://schemas.openxmlformats.org/officeDocument/2006/relationships" r:id="rId4"/>
          </a:graphicData>
        </a:graphic>
      </p:graphicFrame>
      <p:sp>
        <p:nvSpPr>
          <p:cNvPr id="19" name="TextBox 18">
            <a:extLst>
              <a:ext uri="{FF2B5EF4-FFF2-40B4-BE49-F238E27FC236}">
                <a16:creationId xmlns:a16="http://schemas.microsoft.com/office/drawing/2014/main" id="{A82C0B22-770B-1E33-D860-8BCFD2FBA69A}"/>
              </a:ext>
            </a:extLst>
          </p:cNvPr>
          <p:cNvSpPr txBox="1"/>
          <p:nvPr/>
        </p:nvSpPr>
        <p:spPr>
          <a:xfrm>
            <a:off x="3347220" y="1609204"/>
            <a:ext cx="5798664" cy="369332"/>
          </a:xfrm>
          <a:prstGeom prst="rect">
            <a:avLst/>
          </a:prstGeom>
          <a:noFill/>
        </p:spPr>
        <p:txBody>
          <a:bodyPr wrap="square" rtlCol="0">
            <a:spAutoFit/>
          </a:bodyPr>
          <a:lstStyle/>
          <a:p>
            <a:r>
              <a:rPr lang="en-US" dirty="0"/>
              <a:t>Adult &amp; Child Dedication Decreased 14% (46 to 107)</a:t>
            </a:r>
          </a:p>
        </p:txBody>
      </p:sp>
      <p:sp>
        <p:nvSpPr>
          <p:cNvPr id="21" name="Arrow: Up 20">
            <a:extLst>
              <a:ext uri="{FF2B5EF4-FFF2-40B4-BE49-F238E27FC236}">
                <a16:creationId xmlns:a16="http://schemas.microsoft.com/office/drawing/2014/main" id="{F13B6B20-06CD-7DA5-0EDF-90E937BA9408}"/>
              </a:ext>
            </a:extLst>
          </p:cNvPr>
          <p:cNvSpPr/>
          <p:nvPr/>
        </p:nvSpPr>
        <p:spPr>
          <a:xfrm rot="10800000">
            <a:off x="3011287" y="1609204"/>
            <a:ext cx="218978" cy="405353"/>
          </a:xfrm>
          <a:prstGeom prst="up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Up 21">
            <a:extLst>
              <a:ext uri="{FF2B5EF4-FFF2-40B4-BE49-F238E27FC236}">
                <a16:creationId xmlns:a16="http://schemas.microsoft.com/office/drawing/2014/main" id="{DC5928E9-7542-DAED-7E28-FD0FA1F15700}"/>
              </a:ext>
            </a:extLst>
          </p:cNvPr>
          <p:cNvSpPr/>
          <p:nvPr/>
        </p:nvSpPr>
        <p:spPr>
          <a:xfrm>
            <a:off x="3011287" y="887615"/>
            <a:ext cx="218978" cy="405353"/>
          </a:xfrm>
          <a:prstGeom prst="up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D9A27E1-CDFB-3224-B8CE-268760551842}"/>
              </a:ext>
            </a:extLst>
          </p:cNvPr>
          <p:cNvSpPr txBox="1"/>
          <p:nvPr/>
        </p:nvSpPr>
        <p:spPr>
          <a:xfrm>
            <a:off x="3347220" y="987367"/>
            <a:ext cx="6094229" cy="369332"/>
          </a:xfrm>
          <a:prstGeom prst="rect">
            <a:avLst/>
          </a:prstGeom>
          <a:noFill/>
        </p:spPr>
        <p:txBody>
          <a:bodyPr wrap="square" rtlCol="0">
            <a:spAutoFit/>
          </a:bodyPr>
          <a:lstStyle/>
          <a:p>
            <a:r>
              <a:rPr lang="en-US" dirty="0"/>
              <a:t>Adult Only Dedication Increased 14% (7 to 39)</a:t>
            </a:r>
          </a:p>
        </p:txBody>
      </p:sp>
    </p:spTree>
    <p:extLst>
      <p:ext uri="{BB962C8B-B14F-4D97-AF65-F5344CB8AC3E}">
        <p14:creationId xmlns:p14="http://schemas.microsoft.com/office/powerpoint/2010/main" val="226502179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ppt_x"/>
                                          </p:val>
                                        </p:tav>
                                        <p:tav tm="100000">
                                          <p:val>
                                            <p:strVal val="#ppt_x"/>
                                          </p:val>
                                        </p:tav>
                                      </p:tavLst>
                                    </p:anim>
                                    <p:anim calcmode="lin" valueType="num">
                                      <p:cBhvr additive="base">
                                        <p:cTn id="3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500" fill="hold"/>
                                        <p:tgtEl>
                                          <p:spTgt spid="12"/>
                                        </p:tgtEl>
                                        <p:attrNameLst>
                                          <p:attrName>ppt_x</p:attrName>
                                        </p:attrNameLst>
                                      </p:cBhvr>
                                      <p:tavLst>
                                        <p:tav tm="0">
                                          <p:val>
                                            <p:strVal val="#ppt_x"/>
                                          </p:val>
                                        </p:tav>
                                        <p:tav tm="100000">
                                          <p:val>
                                            <p:strVal val="#ppt_x"/>
                                          </p:val>
                                        </p:tav>
                                      </p:tavLst>
                                    </p:anim>
                                    <p:anim calcmode="lin" valueType="num">
                                      <p:cBhvr additive="base">
                                        <p:cTn id="3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7" grpId="0">
        <p:bldAsOne/>
      </p:bldGraphic>
      <p:bldGraphic spid="12" grpId="0">
        <p:bldAsOne/>
      </p:bldGraphic>
      <p:bldP spid="19" grpId="0"/>
      <p:bldP spid="21" grpId="0" animBg="1"/>
      <p:bldP spid="22" grpId="0" animBg="1"/>
      <p:bldP spid="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7CC78E1-629B-4981-BA25-E8F061C40DAE}"/>
              </a:ext>
            </a:extLst>
          </p:cNvPr>
          <p:cNvSpPr>
            <a:spLocks noGrp="1"/>
          </p:cNvSpPr>
          <p:nvPr>
            <p:ph type="title" idx="4294967295"/>
          </p:nvPr>
        </p:nvSpPr>
        <p:spPr>
          <a:xfrm>
            <a:off x="0" y="155575"/>
            <a:ext cx="12192000" cy="731838"/>
          </a:xfrm>
        </p:spPr>
        <p:txBody>
          <a:bodyPr>
            <a:normAutofit fontScale="90000"/>
          </a:bodyPr>
          <a:lstStyle/>
          <a:p>
            <a:pPr algn="ctr"/>
            <a:r>
              <a:rPr lang="en-US" dirty="0"/>
              <a:t>Transitional Housing</a:t>
            </a:r>
          </a:p>
        </p:txBody>
      </p:sp>
      <p:graphicFrame>
        <p:nvGraphicFramePr>
          <p:cNvPr id="7" name="Chart 6">
            <a:extLst>
              <a:ext uri="{FF2B5EF4-FFF2-40B4-BE49-F238E27FC236}">
                <a16:creationId xmlns:a16="http://schemas.microsoft.com/office/drawing/2014/main" id="{75A39257-7A6B-6FD3-C081-07DDB2F786FA}"/>
              </a:ext>
            </a:extLst>
          </p:cNvPr>
          <p:cNvGraphicFramePr/>
          <p:nvPr>
            <p:extLst>
              <p:ext uri="{D42A27DB-BD31-4B8C-83A1-F6EECF244321}">
                <p14:modId xmlns:p14="http://schemas.microsoft.com/office/powerpoint/2010/main" val="1111037068"/>
              </p:ext>
            </p:extLst>
          </p:nvPr>
        </p:nvGraphicFramePr>
        <p:xfrm>
          <a:off x="143934" y="2604748"/>
          <a:ext cx="5054600" cy="34713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464A1103-8344-766C-7A31-58A006F4210F}"/>
              </a:ext>
            </a:extLst>
          </p:cNvPr>
          <p:cNvGraphicFramePr/>
          <p:nvPr>
            <p:extLst>
              <p:ext uri="{D42A27DB-BD31-4B8C-83A1-F6EECF244321}">
                <p14:modId xmlns:p14="http://schemas.microsoft.com/office/powerpoint/2010/main" val="2018110476"/>
              </p:ext>
            </p:extLst>
          </p:nvPr>
        </p:nvGraphicFramePr>
        <p:xfrm>
          <a:off x="6993468" y="2604748"/>
          <a:ext cx="5054600" cy="3471333"/>
        </p:xfrm>
        <a:graphic>
          <a:graphicData uri="http://schemas.openxmlformats.org/drawingml/2006/chart">
            <c:chart xmlns:c="http://schemas.openxmlformats.org/drawingml/2006/chart" xmlns:r="http://schemas.openxmlformats.org/officeDocument/2006/relationships" r:id="rId4"/>
          </a:graphicData>
        </a:graphic>
      </p:graphicFrame>
      <p:sp>
        <p:nvSpPr>
          <p:cNvPr id="17" name="TextBox 16">
            <a:extLst>
              <a:ext uri="{FF2B5EF4-FFF2-40B4-BE49-F238E27FC236}">
                <a16:creationId xmlns:a16="http://schemas.microsoft.com/office/drawing/2014/main" id="{E0F344A6-85D9-5D3A-FF58-E5BEB1682B60}"/>
              </a:ext>
            </a:extLst>
          </p:cNvPr>
          <p:cNvSpPr txBox="1"/>
          <p:nvPr/>
        </p:nvSpPr>
        <p:spPr>
          <a:xfrm>
            <a:off x="3366347" y="1077683"/>
            <a:ext cx="5798665" cy="369332"/>
          </a:xfrm>
          <a:prstGeom prst="rect">
            <a:avLst/>
          </a:prstGeom>
          <a:noFill/>
        </p:spPr>
        <p:txBody>
          <a:bodyPr wrap="square" rtlCol="0">
            <a:spAutoFit/>
          </a:bodyPr>
          <a:lstStyle/>
          <a:p>
            <a:r>
              <a:rPr lang="en-US" dirty="0"/>
              <a:t>Adult Only Dedication Increased 9% (32 to 31)</a:t>
            </a:r>
          </a:p>
        </p:txBody>
      </p:sp>
      <p:sp>
        <p:nvSpPr>
          <p:cNvPr id="19" name="TextBox 18">
            <a:extLst>
              <a:ext uri="{FF2B5EF4-FFF2-40B4-BE49-F238E27FC236}">
                <a16:creationId xmlns:a16="http://schemas.microsoft.com/office/drawing/2014/main" id="{A82C0B22-770B-1E33-D860-8BCFD2FBA69A}"/>
              </a:ext>
            </a:extLst>
          </p:cNvPr>
          <p:cNvSpPr txBox="1"/>
          <p:nvPr/>
        </p:nvSpPr>
        <p:spPr>
          <a:xfrm>
            <a:off x="3328748" y="1637084"/>
            <a:ext cx="5798664" cy="369332"/>
          </a:xfrm>
          <a:prstGeom prst="rect">
            <a:avLst/>
          </a:prstGeom>
          <a:noFill/>
        </p:spPr>
        <p:txBody>
          <a:bodyPr wrap="square" rtlCol="0">
            <a:spAutoFit/>
          </a:bodyPr>
          <a:lstStyle/>
          <a:p>
            <a:r>
              <a:rPr lang="en-US" dirty="0"/>
              <a:t>Adult &amp; Child Dedication Decreased 9% (118 to 73)</a:t>
            </a:r>
          </a:p>
        </p:txBody>
      </p:sp>
      <p:sp>
        <p:nvSpPr>
          <p:cNvPr id="20" name="Arrow: Up 19">
            <a:extLst>
              <a:ext uri="{FF2B5EF4-FFF2-40B4-BE49-F238E27FC236}">
                <a16:creationId xmlns:a16="http://schemas.microsoft.com/office/drawing/2014/main" id="{FAC207B6-A3E6-E2A8-8CAB-449C3C411235}"/>
              </a:ext>
            </a:extLst>
          </p:cNvPr>
          <p:cNvSpPr/>
          <p:nvPr/>
        </p:nvSpPr>
        <p:spPr>
          <a:xfrm>
            <a:off x="3147369" y="969356"/>
            <a:ext cx="218978" cy="405353"/>
          </a:xfrm>
          <a:prstGeom prst="up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Up 20">
            <a:extLst>
              <a:ext uri="{FF2B5EF4-FFF2-40B4-BE49-F238E27FC236}">
                <a16:creationId xmlns:a16="http://schemas.microsoft.com/office/drawing/2014/main" id="{F13B6B20-06CD-7DA5-0EDF-90E937BA9408}"/>
              </a:ext>
            </a:extLst>
          </p:cNvPr>
          <p:cNvSpPr/>
          <p:nvPr/>
        </p:nvSpPr>
        <p:spPr>
          <a:xfrm rot="10800000">
            <a:off x="3147369" y="1787052"/>
            <a:ext cx="218978" cy="405353"/>
          </a:xfrm>
          <a:prstGeom prst="up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82844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6"/>
                                        </p:tgtEl>
                                        <p:attrNameLst>
                                          <p:attrName>r</p:attrName>
                                        </p:attrNameLst>
                                      </p:cBhvr>
                                    </p:animRot>
                                    <p:animRot by="-240000">
                                      <p:cBhvr>
                                        <p:cTn id="7" dur="200" fill="hold">
                                          <p:stCondLst>
                                            <p:cond delay="200"/>
                                          </p:stCondLst>
                                        </p:cTn>
                                        <p:tgtEl>
                                          <p:spTgt spid="6"/>
                                        </p:tgtEl>
                                        <p:attrNameLst>
                                          <p:attrName>r</p:attrName>
                                        </p:attrNameLst>
                                      </p:cBhvr>
                                    </p:animRot>
                                    <p:animRot by="240000">
                                      <p:cBhvr>
                                        <p:cTn id="8" dur="200" fill="hold">
                                          <p:stCondLst>
                                            <p:cond delay="400"/>
                                          </p:stCondLst>
                                        </p:cTn>
                                        <p:tgtEl>
                                          <p:spTgt spid="6"/>
                                        </p:tgtEl>
                                        <p:attrNameLst>
                                          <p:attrName>r</p:attrName>
                                        </p:attrNameLst>
                                      </p:cBhvr>
                                    </p:animRot>
                                    <p:animRot by="-240000">
                                      <p:cBhvr>
                                        <p:cTn id="9" dur="200" fill="hold">
                                          <p:stCondLst>
                                            <p:cond delay="600"/>
                                          </p:stCondLst>
                                        </p:cTn>
                                        <p:tgtEl>
                                          <p:spTgt spid="6"/>
                                        </p:tgtEl>
                                        <p:attrNameLst>
                                          <p:attrName>r</p:attrName>
                                        </p:attrNameLst>
                                      </p:cBhvr>
                                    </p:animRot>
                                    <p:animRot by="120000">
                                      <p:cBhvr>
                                        <p:cTn id="10" dur="200" fill="hold">
                                          <p:stCondLst>
                                            <p:cond delay="800"/>
                                          </p:stCondLst>
                                        </p:cTn>
                                        <p:tgtEl>
                                          <p:spTgt spid="6"/>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500"/>
                                        <p:tgtEl>
                                          <p:spTgt spid="2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anim calcmode="lin" valueType="num">
                                      <p:cBhvr>
                                        <p:cTn id="43" dur="1000" fill="hold"/>
                                        <p:tgtEl>
                                          <p:spTgt spid="12"/>
                                        </p:tgtEl>
                                        <p:attrNameLst>
                                          <p:attrName>ppt_x</p:attrName>
                                        </p:attrNameLst>
                                      </p:cBhvr>
                                      <p:tavLst>
                                        <p:tav tm="0">
                                          <p:val>
                                            <p:strVal val="#ppt_x"/>
                                          </p:val>
                                        </p:tav>
                                        <p:tav tm="100000">
                                          <p:val>
                                            <p:strVal val="#ppt_x"/>
                                          </p:val>
                                        </p:tav>
                                      </p:tavLst>
                                    </p:anim>
                                    <p:anim calcmode="lin" valueType="num">
                                      <p:cBhvr>
                                        <p:cTn id="4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7" grpId="0">
        <p:bldAsOne/>
      </p:bldGraphic>
      <p:bldGraphic spid="12" grpId="0">
        <p:bldAsOne/>
      </p:bldGraphic>
      <p:bldP spid="17" grpId="0"/>
      <p:bldP spid="19" grpId="0"/>
      <p:bldP spid="20" grpId="0" animBg="1"/>
      <p:bldP spid="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7CC78E1-629B-4981-BA25-E8F061C40DAE}"/>
              </a:ext>
            </a:extLst>
          </p:cNvPr>
          <p:cNvSpPr>
            <a:spLocks noGrp="1"/>
          </p:cNvSpPr>
          <p:nvPr>
            <p:ph type="title" idx="4294967295"/>
          </p:nvPr>
        </p:nvSpPr>
        <p:spPr>
          <a:xfrm>
            <a:off x="0" y="155575"/>
            <a:ext cx="12192000" cy="731838"/>
          </a:xfrm>
        </p:spPr>
        <p:txBody>
          <a:bodyPr>
            <a:normAutofit fontScale="90000"/>
          </a:bodyPr>
          <a:lstStyle/>
          <a:p>
            <a:pPr algn="ctr"/>
            <a:r>
              <a:rPr lang="en-US" dirty="0"/>
              <a:t>Permanent Supportive Housing</a:t>
            </a:r>
          </a:p>
        </p:txBody>
      </p:sp>
      <p:graphicFrame>
        <p:nvGraphicFramePr>
          <p:cNvPr id="7" name="Chart 6">
            <a:extLst>
              <a:ext uri="{FF2B5EF4-FFF2-40B4-BE49-F238E27FC236}">
                <a16:creationId xmlns:a16="http://schemas.microsoft.com/office/drawing/2014/main" id="{75A39257-7A6B-6FD3-C081-07DDB2F786FA}"/>
              </a:ext>
            </a:extLst>
          </p:cNvPr>
          <p:cNvGraphicFramePr/>
          <p:nvPr>
            <p:extLst>
              <p:ext uri="{D42A27DB-BD31-4B8C-83A1-F6EECF244321}">
                <p14:modId xmlns:p14="http://schemas.microsoft.com/office/powerpoint/2010/main" val="2044926117"/>
              </p:ext>
            </p:extLst>
          </p:nvPr>
        </p:nvGraphicFramePr>
        <p:xfrm>
          <a:off x="143934" y="2604748"/>
          <a:ext cx="5054600" cy="34713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464A1103-8344-766C-7A31-58A006F4210F}"/>
              </a:ext>
            </a:extLst>
          </p:cNvPr>
          <p:cNvGraphicFramePr/>
          <p:nvPr>
            <p:extLst>
              <p:ext uri="{D42A27DB-BD31-4B8C-83A1-F6EECF244321}">
                <p14:modId xmlns:p14="http://schemas.microsoft.com/office/powerpoint/2010/main" val="2340152779"/>
              </p:ext>
            </p:extLst>
          </p:nvPr>
        </p:nvGraphicFramePr>
        <p:xfrm>
          <a:off x="6993468" y="2604748"/>
          <a:ext cx="5054600" cy="3471333"/>
        </p:xfrm>
        <a:graphic>
          <a:graphicData uri="http://schemas.openxmlformats.org/drawingml/2006/chart">
            <c:chart xmlns:c="http://schemas.openxmlformats.org/drawingml/2006/chart" xmlns:r="http://schemas.openxmlformats.org/officeDocument/2006/relationships" r:id="rId4"/>
          </a:graphicData>
        </a:graphic>
      </p:graphicFrame>
      <p:sp>
        <p:nvSpPr>
          <p:cNvPr id="17" name="TextBox 16">
            <a:extLst>
              <a:ext uri="{FF2B5EF4-FFF2-40B4-BE49-F238E27FC236}">
                <a16:creationId xmlns:a16="http://schemas.microsoft.com/office/drawing/2014/main" id="{E0F344A6-85D9-5D3A-FF58-E5BEB1682B60}"/>
              </a:ext>
            </a:extLst>
          </p:cNvPr>
          <p:cNvSpPr txBox="1"/>
          <p:nvPr/>
        </p:nvSpPr>
        <p:spPr>
          <a:xfrm>
            <a:off x="3196667" y="1650201"/>
            <a:ext cx="5798665" cy="369332"/>
          </a:xfrm>
          <a:prstGeom prst="rect">
            <a:avLst/>
          </a:prstGeom>
          <a:noFill/>
        </p:spPr>
        <p:txBody>
          <a:bodyPr wrap="square" rtlCol="0">
            <a:spAutoFit/>
          </a:bodyPr>
          <a:lstStyle/>
          <a:p>
            <a:r>
              <a:rPr lang="en-US" dirty="0"/>
              <a:t>Adult &amp; Child Dedication Decreased 8% (72 to 60)</a:t>
            </a:r>
          </a:p>
        </p:txBody>
      </p:sp>
      <p:sp>
        <p:nvSpPr>
          <p:cNvPr id="20" name="Arrow: Up 19">
            <a:extLst>
              <a:ext uri="{FF2B5EF4-FFF2-40B4-BE49-F238E27FC236}">
                <a16:creationId xmlns:a16="http://schemas.microsoft.com/office/drawing/2014/main" id="{FAC207B6-A3E6-E2A8-8CAB-449C3C411235}"/>
              </a:ext>
            </a:extLst>
          </p:cNvPr>
          <p:cNvSpPr/>
          <p:nvPr/>
        </p:nvSpPr>
        <p:spPr>
          <a:xfrm rot="10800000">
            <a:off x="3011287" y="1632190"/>
            <a:ext cx="218978" cy="405353"/>
          </a:xfrm>
          <a:prstGeom prst="up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Up 21">
            <a:extLst>
              <a:ext uri="{FF2B5EF4-FFF2-40B4-BE49-F238E27FC236}">
                <a16:creationId xmlns:a16="http://schemas.microsoft.com/office/drawing/2014/main" id="{DC5928E9-7542-DAED-7E28-FD0FA1F15700}"/>
              </a:ext>
            </a:extLst>
          </p:cNvPr>
          <p:cNvSpPr/>
          <p:nvPr/>
        </p:nvSpPr>
        <p:spPr>
          <a:xfrm>
            <a:off x="3011287" y="887615"/>
            <a:ext cx="218978" cy="405353"/>
          </a:xfrm>
          <a:prstGeom prst="up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D9A27E1-CDFB-3224-B8CE-268760551842}"/>
              </a:ext>
            </a:extLst>
          </p:cNvPr>
          <p:cNvSpPr txBox="1"/>
          <p:nvPr/>
        </p:nvSpPr>
        <p:spPr>
          <a:xfrm>
            <a:off x="3180965" y="1006723"/>
            <a:ext cx="6094229" cy="369332"/>
          </a:xfrm>
          <a:prstGeom prst="rect">
            <a:avLst/>
          </a:prstGeom>
          <a:noFill/>
        </p:spPr>
        <p:txBody>
          <a:bodyPr wrap="square" rtlCol="0">
            <a:spAutoFit/>
          </a:bodyPr>
          <a:lstStyle/>
          <a:p>
            <a:r>
              <a:rPr lang="en-US" dirty="0"/>
              <a:t>Adult Only Dedication Increased 8% (116 to 143)</a:t>
            </a:r>
          </a:p>
        </p:txBody>
      </p:sp>
    </p:spTree>
    <p:extLst>
      <p:ext uri="{BB962C8B-B14F-4D97-AF65-F5344CB8AC3E}">
        <p14:creationId xmlns:p14="http://schemas.microsoft.com/office/powerpoint/2010/main" val="7843286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down)">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down)">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down)">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down)">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1000"/>
                                        <p:tgtEl>
                                          <p:spTgt spid="7"/>
                                        </p:tgtEl>
                                      </p:cBhvr>
                                    </p:animEffect>
                                    <p:anim calcmode="lin" valueType="num">
                                      <p:cBhvr>
                                        <p:cTn id="33" dur="1000" fill="hold"/>
                                        <p:tgtEl>
                                          <p:spTgt spid="7"/>
                                        </p:tgtEl>
                                        <p:attrNameLst>
                                          <p:attrName>ppt_x</p:attrName>
                                        </p:attrNameLst>
                                      </p:cBhvr>
                                      <p:tavLst>
                                        <p:tav tm="0">
                                          <p:val>
                                            <p:strVal val="#ppt_x"/>
                                          </p:val>
                                        </p:tav>
                                        <p:tav tm="100000">
                                          <p:val>
                                            <p:strVal val="#ppt_x"/>
                                          </p:val>
                                        </p:tav>
                                      </p:tavLst>
                                    </p:anim>
                                    <p:anim calcmode="lin" valueType="num">
                                      <p:cBhvr>
                                        <p:cTn id="3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1000"/>
                                        <p:tgtEl>
                                          <p:spTgt spid="12"/>
                                        </p:tgtEl>
                                      </p:cBhvr>
                                    </p:animEffect>
                                    <p:anim calcmode="lin" valueType="num">
                                      <p:cBhvr>
                                        <p:cTn id="40" dur="1000" fill="hold"/>
                                        <p:tgtEl>
                                          <p:spTgt spid="12"/>
                                        </p:tgtEl>
                                        <p:attrNameLst>
                                          <p:attrName>ppt_x</p:attrName>
                                        </p:attrNameLst>
                                      </p:cBhvr>
                                      <p:tavLst>
                                        <p:tav tm="0">
                                          <p:val>
                                            <p:strVal val="#ppt_x"/>
                                          </p:val>
                                        </p:tav>
                                        <p:tav tm="100000">
                                          <p:val>
                                            <p:strVal val="#ppt_x"/>
                                          </p:val>
                                        </p:tav>
                                      </p:tavLst>
                                    </p:anim>
                                    <p:anim calcmode="lin" valueType="num">
                                      <p:cBhvr>
                                        <p:cTn id="4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7" grpId="0">
        <p:bldAsOne/>
      </p:bldGraphic>
      <p:bldGraphic spid="12" grpId="0">
        <p:bldAsOne/>
      </p:bldGraphic>
      <p:bldP spid="17" grpId="0"/>
      <p:bldP spid="20" grpId="0" animBg="1"/>
      <p:bldP spid="22" grpId="0" animBg="1"/>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7CC78E1-629B-4981-BA25-E8F061C40DAE}"/>
              </a:ext>
            </a:extLst>
          </p:cNvPr>
          <p:cNvSpPr>
            <a:spLocks noGrp="1"/>
          </p:cNvSpPr>
          <p:nvPr>
            <p:ph type="title" idx="4294967295"/>
          </p:nvPr>
        </p:nvSpPr>
        <p:spPr>
          <a:xfrm>
            <a:off x="0" y="155575"/>
            <a:ext cx="12192000" cy="731838"/>
          </a:xfrm>
        </p:spPr>
        <p:txBody>
          <a:bodyPr>
            <a:normAutofit fontScale="90000"/>
          </a:bodyPr>
          <a:lstStyle/>
          <a:p>
            <a:pPr algn="ctr"/>
            <a:r>
              <a:rPr lang="en-US" dirty="0"/>
              <a:t>Other Permanent Housing</a:t>
            </a:r>
          </a:p>
        </p:txBody>
      </p:sp>
      <p:graphicFrame>
        <p:nvGraphicFramePr>
          <p:cNvPr id="7" name="Chart 6">
            <a:extLst>
              <a:ext uri="{FF2B5EF4-FFF2-40B4-BE49-F238E27FC236}">
                <a16:creationId xmlns:a16="http://schemas.microsoft.com/office/drawing/2014/main" id="{75A39257-7A6B-6FD3-C081-07DDB2F786FA}"/>
              </a:ext>
            </a:extLst>
          </p:cNvPr>
          <p:cNvGraphicFramePr/>
          <p:nvPr>
            <p:extLst>
              <p:ext uri="{D42A27DB-BD31-4B8C-83A1-F6EECF244321}">
                <p14:modId xmlns:p14="http://schemas.microsoft.com/office/powerpoint/2010/main" val="770811189"/>
              </p:ext>
            </p:extLst>
          </p:nvPr>
        </p:nvGraphicFramePr>
        <p:xfrm>
          <a:off x="143934" y="2604748"/>
          <a:ext cx="5054600" cy="34713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464A1103-8344-766C-7A31-58A006F4210F}"/>
              </a:ext>
            </a:extLst>
          </p:cNvPr>
          <p:cNvGraphicFramePr/>
          <p:nvPr>
            <p:extLst>
              <p:ext uri="{D42A27DB-BD31-4B8C-83A1-F6EECF244321}">
                <p14:modId xmlns:p14="http://schemas.microsoft.com/office/powerpoint/2010/main" val="39044673"/>
              </p:ext>
            </p:extLst>
          </p:nvPr>
        </p:nvGraphicFramePr>
        <p:xfrm>
          <a:off x="6993468" y="2604748"/>
          <a:ext cx="5054600" cy="3471333"/>
        </p:xfrm>
        <a:graphic>
          <a:graphicData uri="http://schemas.openxmlformats.org/drawingml/2006/chart">
            <c:chart xmlns:c="http://schemas.openxmlformats.org/drawingml/2006/chart" xmlns:r="http://schemas.openxmlformats.org/officeDocument/2006/relationships" r:id="rId4"/>
          </a:graphicData>
        </a:graphic>
      </p:graphicFrame>
      <p:sp>
        <p:nvSpPr>
          <p:cNvPr id="17" name="TextBox 16">
            <a:extLst>
              <a:ext uri="{FF2B5EF4-FFF2-40B4-BE49-F238E27FC236}">
                <a16:creationId xmlns:a16="http://schemas.microsoft.com/office/drawing/2014/main" id="{E0F344A6-85D9-5D3A-FF58-E5BEB1682B60}"/>
              </a:ext>
            </a:extLst>
          </p:cNvPr>
          <p:cNvSpPr txBox="1"/>
          <p:nvPr/>
        </p:nvSpPr>
        <p:spPr>
          <a:xfrm>
            <a:off x="3196667" y="1650201"/>
            <a:ext cx="5798665" cy="369332"/>
          </a:xfrm>
          <a:prstGeom prst="rect">
            <a:avLst/>
          </a:prstGeom>
          <a:noFill/>
        </p:spPr>
        <p:txBody>
          <a:bodyPr wrap="square" rtlCol="0">
            <a:spAutoFit/>
          </a:bodyPr>
          <a:lstStyle/>
          <a:p>
            <a:r>
              <a:rPr lang="en-US" dirty="0"/>
              <a:t>Adult Only Dedication Decreased 10% (62 to 73)</a:t>
            </a:r>
          </a:p>
        </p:txBody>
      </p:sp>
      <p:sp>
        <p:nvSpPr>
          <p:cNvPr id="20" name="Arrow: Up 19">
            <a:extLst>
              <a:ext uri="{FF2B5EF4-FFF2-40B4-BE49-F238E27FC236}">
                <a16:creationId xmlns:a16="http://schemas.microsoft.com/office/drawing/2014/main" id="{FAC207B6-A3E6-E2A8-8CAB-449C3C411235}"/>
              </a:ext>
            </a:extLst>
          </p:cNvPr>
          <p:cNvSpPr/>
          <p:nvPr/>
        </p:nvSpPr>
        <p:spPr>
          <a:xfrm rot="10800000">
            <a:off x="3011287" y="1632190"/>
            <a:ext cx="218978" cy="405353"/>
          </a:xfrm>
          <a:prstGeom prst="up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Up 21">
            <a:extLst>
              <a:ext uri="{FF2B5EF4-FFF2-40B4-BE49-F238E27FC236}">
                <a16:creationId xmlns:a16="http://schemas.microsoft.com/office/drawing/2014/main" id="{DC5928E9-7542-DAED-7E28-FD0FA1F15700}"/>
              </a:ext>
            </a:extLst>
          </p:cNvPr>
          <p:cNvSpPr/>
          <p:nvPr/>
        </p:nvSpPr>
        <p:spPr>
          <a:xfrm>
            <a:off x="3011287" y="887615"/>
            <a:ext cx="218978" cy="405353"/>
          </a:xfrm>
          <a:prstGeom prst="up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D9A27E1-CDFB-3224-B8CE-268760551842}"/>
              </a:ext>
            </a:extLst>
          </p:cNvPr>
          <p:cNvSpPr txBox="1"/>
          <p:nvPr/>
        </p:nvSpPr>
        <p:spPr>
          <a:xfrm>
            <a:off x="3180965" y="1006723"/>
            <a:ext cx="6094229" cy="369332"/>
          </a:xfrm>
          <a:prstGeom prst="rect">
            <a:avLst/>
          </a:prstGeom>
          <a:noFill/>
        </p:spPr>
        <p:txBody>
          <a:bodyPr wrap="square" rtlCol="0">
            <a:spAutoFit/>
          </a:bodyPr>
          <a:lstStyle/>
          <a:p>
            <a:r>
              <a:rPr lang="en-US" dirty="0"/>
              <a:t>Adult &amp; Child Dedication Increased 10% (65 to 113)</a:t>
            </a:r>
          </a:p>
        </p:txBody>
      </p:sp>
    </p:spTree>
    <p:extLst>
      <p:ext uri="{BB962C8B-B14F-4D97-AF65-F5344CB8AC3E}">
        <p14:creationId xmlns:p14="http://schemas.microsoft.com/office/powerpoint/2010/main" val="304300014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down)">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down)">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down)">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down)">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1000"/>
                                        <p:tgtEl>
                                          <p:spTgt spid="7"/>
                                        </p:tgtEl>
                                      </p:cBhvr>
                                    </p:animEffect>
                                    <p:anim calcmode="lin" valueType="num">
                                      <p:cBhvr>
                                        <p:cTn id="33" dur="1000" fill="hold"/>
                                        <p:tgtEl>
                                          <p:spTgt spid="7"/>
                                        </p:tgtEl>
                                        <p:attrNameLst>
                                          <p:attrName>ppt_x</p:attrName>
                                        </p:attrNameLst>
                                      </p:cBhvr>
                                      <p:tavLst>
                                        <p:tav tm="0">
                                          <p:val>
                                            <p:strVal val="#ppt_x"/>
                                          </p:val>
                                        </p:tav>
                                        <p:tav tm="100000">
                                          <p:val>
                                            <p:strVal val="#ppt_x"/>
                                          </p:val>
                                        </p:tav>
                                      </p:tavLst>
                                    </p:anim>
                                    <p:anim calcmode="lin" valueType="num">
                                      <p:cBhvr>
                                        <p:cTn id="3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fade">
                                      <p:cBhvr>
                                        <p:cTn id="39" dur="1000"/>
                                        <p:tgtEl>
                                          <p:spTgt spid="12"/>
                                        </p:tgtEl>
                                      </p:cBhvr>
                                    </p:animEffect>
                                    <p:anim calcmode="lin" valueType="num">
                                      <p:cBhvr>
                                        <p:cTn id="40" dur="1000" fill="hold"/>
                                        <p:tgtEl>
                                          <p:spTgt spid="12"/>
                                        </p:tgtEl>
                                        <p:attrNameLst>
                                          <p:attrName>ppt_x</p:attrName>
                                        </p:attrNameLst>
                                      </p:cBhvr>
                                      <p:tavLst>
                                        <p:tav tm="0">
                                          <p:val>
                                            <p:strVal val="#ppt_x"/>
                                          </p:val>
                                        </p:tav>
                                        <p:tav tm="100000">
                                          <p:val>
                                            <p:strVal val="#ppt_x"/>
                                          </p:val>
                                        </p:tav>
                                      </p:tavLst>
                                    </p:anim>
                                    <p:anim calcmode="lin" valueType="num">
                                      <p:cBhvr>
                                        <p:cTn id="4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7" grpId="0">
        <p:bldAsOne/>
      </p:bldGraphic>
      <p:bldGraphic spid="12" grpId="0">
        <p:bldAsOne/>
      </p:bldGraphic>
      <p:bldP spid="17" grpId="0"/>
      <p:bldP spid="20" grpId="0" animBg="1"/>
      <p:bldP spid="22" grpId="0" animBg="1"/>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a:extLst>
              <a:ext uri="{FF2B5EF4-FFF2-40B4-BE49-F238E27FC236}">
                <a16:creationId xmlns:a16="http://schemas.microsoft.com/office/drawing/2014/main" id="{5365BF64-4B30-4125-9A30-A1B08C80ED7D}"/>
              </a:ext>
            </a:extLst>
          </p:cNvPr>
          <p:cNvSpPr>
            <a:spLocks noGrp="1"/>
          </p:cNvSpPr>
          <p:nvPr>
            <p:ph type="title"/>
          </p:nvPr>
        </p:nvSpPr>
        <p:spPr>
          <a:xfrm>
            <a:off x="1097280" y="758952"/>
            <a:ext cx="10058400" cy="3892168"/>
          </a:xfrm>
        </p:spPr>
        <p:txBody>
          <a:bodyPr vert="horz" lIns="91440" tIns="45720" rIns="91440" bIns="45720" rtlCol="0" anchor="b">
            <a:normAutofit/>
          </a:bodyPr>
          <a:lstStyle/>
          <a:p>
            <a:r>
              <a:rPr lang="en-US" sz="9600" dirty="0">
                <a:solidFill>
                  <a:srgbClr val="FFFFFF"/>
                </a:solidFill>
                <a:latin typeface="+mj-lt"/>
              </a:rPr>
              <a:t>Thank you!</a:t>
            </a:r>
          </a:p>
        </p:txBody>
      </p:sp>
      <p:sp>
        <p:nvSpPr>
          <p:cNvPr id="19" name="Rectangle 18">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7971368"/>
      </p:ext>
    </p:extLst>
  </p:cSld>
  <p:clrMapOvr>
    <a:masterClrMapping/>
  </p:clrMapOvr>
  <p:transition spd="slow">
    <p:comb/>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91097BE-A044-49F5-B5CA-AE183B956585}"/>
              </a:ext>
            </a:extLst>
          </p:cNvPr>
          <p:cNvSpPr>
            <a:spLocks noGrp="1"/>
          </p:cNvSpPr>
          <p:nvPr>
            <p:ph type="title"/>
          </p:nvPr>
        </p:nvSpPr>
        <p:spPr/>
        <p:txBody>
          <a:bodyPr/>
          <a:lstStyle/>
          <a:p>
            <a:r>
              <a:rPr lang="en-US" dirty="0"/>
              <a:t>2024 HIC Components</a:t>
            </a:r>
          </a:p>
        </p:txBody>
      </p:sp>
      <p:sp>
        <p:nvSpPr>
          <p:cNvPr id="8" name="Content Placeholder 7">
            <a:extLst>
              <a:ext uri="{FF2B5EF4-FFF2-40B4-BE49-F238E27FC236}">
                <a16:creationId xmlns:a16="http://schemas.microsoft.com/office/drawing/2014/main" id="{411E9392-71EA-4293-909F-1FE7DD38E31D}"/>
              </a:ext>
            </a:extLst>
          </p:cNvPr>
          <p:cNvSpPr>
            <a:spLocks noGrp="1"/>
          </p:cNvSpPr>
          <p:nvPr>
            <p:ph idx="1"/>
          </p:nvPr>
        </p:nvSpPr>
        <p:spPr>
          <a:xfrm>
            <a:off x="6518529" y="943429"/>
            <a:ext cx="4654296" cy="4331303"/>
          </a:xfrm>
        </p:spPr>
        <p:txBody>
          <a:bodyPr>
            <a:normAutofit fontScale="92500" lnSpcReduction="20000"/>
          </a:bodyPr>
          <a:lstStyle/>
          <a:p>
            <a:pPr marL="0" indent="0">
              <a:buNone/>
            </a:pPr>
            <a:r>
              <a:rPr lang="en-US" dirty="0"/>
              <a:t>The HIC includes inventory and capacity information on all programs dedicated to serving homeless persons in a community, regardless of funding. This includes:</a:t>
            </a:r>
          </a:p>
          <a:p>
            <a:r>
              <a:rPr lang="en-US" dirty="0"/>
              <a:t>Emergency Shelters</a:t>
            </a:r>
          </a:p>
          <a:p>
            <a:r>
              <a:rPr lang="en-US" dirty="0"/>
              <a:t>Transitional Housing </a:t>
            </a:r>
          </a:p>
          <a:p>
            <a:r>
              <a:rPr lang="en-US" dirty="0"/>
              <a:t>Rapid Re-Housing</a:t>
            </a:r>
          </a:p>
          <a:p>
            <a:r>
              <a:rPr lang="en-US" dirty="0"/>
              <a:t>Safe Haven </a:t>
            </a:r>
          </a:p>
          <a:p>
            <a:r>
              <a:rPr lang="en-US" dirty="0"/>
              <a:t>Permanent Supportive Housing</a:t>
            </a:r>
          </a:p>
          <a:p>
            <a:r>
              <a:rPr lang="en-US" dirty="0"/>
              <a:t>Other Permanent Housing</a:t>
            </a:r>
          </a:p>
        </p:txBody>
      </p:sp>
      <p:pic>
        <p:nvPicPr>
          <p:cNvPr id="15" name="Graphic 14" descr="Home1 with solid fill">
            <a:extLst>
              <a:ext uri="{FF2B5EF4-FFF2-40B4-BE49-F238E27FC236}">
                <a16:creationId xmlns:a16="http://schemas.microsoft.com/office/drawing/2014/main" id="{BF951139-D141-64CA-3A60-50B3D2B6BA6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56666" y="2474912"/>
            <a:ext cx="914400" cy="914400"/>
          </a:xfrm>
          <a:prstGeom prst="rect">
            <a:avLst/>
          </a:prstGeom>
        </p:spPr>
      </p:pic>
    </p:spTree>
    <p:extLst>
      <p:ext uri="{BB962C8B-B14F-4D97-AF65-F5344CB8AC3E}">
        <p14:creationId xmlns:p14="http://schemas.microsoft.com/office/powerpoint/2010/main" val="10567077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wipe(down)">
                                      <p:cBhvr>
                                        <p:cTn id="12" dur="500"/>
                                        <p:tgtEl>
                                          <p:spTgt spid="8">
                                            <p:txEl>
                                              <p:pRg st="0" end="0"/>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wipe(down)">
                                      <p:cBhvr>
                                        <p:cTn id="15" dur="500"/>
                                        <p:tgtEl>
                                          <p:spTgt spid="8">
                                            <p:txEl>
                                              <p:pRg st="1" end="1"/>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wipe(down)">
                                      <p:cBhvr>
                                        <p:cTn id="18" dur="500"/>
                                        <p:tgtEl>
                                          <p:spTgt spid="8">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wipe(down)">
                                      <p:cBhvr>
                                        <p:cTn id="21" dur="500"/>
                                        <p:tgtEl>
                                          <p:spTgt spid="8">
                                            <p:txEl>
                                              <p:pRg st="4" end="4"/>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8">
                                            <p:txEl>
                                              <p:pRg st="2" end="2"/>
                                            </p:txEl>
                                          </p:spTgt>
                                        </p:tgtEl>
                                        <p:attrNameLst>
                                          <p:attrName>style.visibility</p:attrName>
                                        </p:attrNameLst>
                                      </p:cBhvr>
                                      <p:to>
                                        <p:strVal val="visible"/>
                                      </p:to>
                                    </p:set>
                                    <p:animEffect transition="in" filter="wipe(down)">
                                      <p:cBhvr>
                                        <p:cTn id="24" dur="500"/>
                                        <p:tgtEl>
                                          <p:spTgt spid="8">
                                            <p:txEl>
                                              <p:pRg st="2" end="2"/>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Effect transition="in" filter="wipe(down)">
                                      <p:cBhvr>
                                        <p:cTn id="27" dur="500"/>
                                        <p:tgtEl>
                                          <p:spTgt spid="8">
                                            <p:txEl>
                                              <p:pRg st="5" end="5"/>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8">
                                            <p:txEl>
                                              <p:pRg st="6" end="6"/>
                                            </p:txEl>
                                          </p:spTgt>
                                        </p:tgtEl>
                                        <p:attrNameLst>
                                          <p:attrName>style.visibility</p:attrName>
                                        </p:attrNameLst>
                                      </p:cBhvr>
                                      <p:to>
                                        <p:strVal val="visible"/>
                                      </p:to>
                                    </p:set>
                                    <p:animEffect transition="in" filter="wipe(down)">
                                      <p:cBhvr>
                                        <p:cTn id="30" dur="500"/>
                                        <p:tgtEl>
                                          <p:spTgt spid="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E09A200-4838-4284-BD1E-19701CABB5FE}"/>
              </a:ext>
            </a:extLst>
          </p:cNvPr>
          <p:cNvSpPr>
            <a:spLocks noGrp="1"/>
          </p:cNvSpPr>
          <p:nvPr>
            <p:ph type="title" idx="4294967295"/>
          </p:nvPr>
        </p:nvSpPr>
        <p:spPr>
          <a:xfrm>
            <a:off x="2609273" y="917719"/>
            <a:ext cx="6834909" cy="1450975"/>
          </a:xfrm>
        </p:spPr>
        <p:txBody>
          <a:bodyPr>
            <a:normAutofit/>
          </a:bodyPr>
          <a:lstStyle/>
          <a:p>
            <a:r>
              <a:rPr lang="en-US" dirty="0"/>
              <a:t>2024 Results At A Glance</a:t>
            </a:r>
            <a:endParaRPr lang="en-IN" dirty="0"/>
          </a:p>
        </p:txBody>
      </p:sp>
      <p:graphicFrame>
        <p:nvGraphicFramePr>
          <p:cNvPr id="9" name="Content Placeholder 6" descr="This is agenda slide with icons and texts">
            <a:extLst>
              <a:ext uri="{FF2B5EF4-FFF2-40B4-BE49-F238E27FC236}">
                <a16:creationId xmlns:a16="http://schemas.microsoft.com/office/drawing/2014/main" id="{08D3DC19-5976-4026-819D-310A94626986}"/>
              </a:ext>
            </a:extLst>
          </p:cNvPr>
          <p:cNvGraphicFramePr>
            <a:graphicFrameLocks noGrp="1"/>
          </p:cNvGraphicFramePr>
          <p:nvPr>
            <p:ph idx="4294967295"/>
            <p:extLst>
              <p:ext uri="{D42A27DB-BD31-4B8C-83A1-F6EECF244321}">
                <p14:modId xmlns:p14="http://schemas.microsoft.com/office/powerpoint/2010/main" val="2436535344"/>
              </p:ext>
            </p:extLst>
          </p:nvPr>
        </p:nvGraphicFramePr>
        <p:xfrm>
          <a:off x="997528" y="2154093"/>
          <a:ext cx="10058400" cy="3786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63312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9"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2CC3EF0-F13E-468D-8198-2FFABAAB8360}"/>
              </a:ext>
            </a:extLst>
          </p:cNvPr>
          <p:cNvSpPr>
            <a:spLocks noGrp="1"/>
          </p:cNvSpPr>
          <p:nvPr>
            <p:ph type="title"/>
          </p:nvPr>
        </p:nvSpPr>
        <p:spPr>
          <a:xfrm>
            <a:off x="-1386384" y="297524"/>
            <a:ext cx="10058400" cy="1450757"/>
          </a:xfrm>
        </p:spPr>
        <p:txBody>
          <a:bodyPr>
            <a:normAutofit/>
          </a:bodyPr>
          <a:lstStyle/>
          <a:p>
            <a:pPr algn="ctr"/>
            <a:r>
              <a:rPr lang="en-US" dirty="0"/>
              <a:t>Total Beds Reported</a:t>
            </a:r>
          </a:p>
        </p:txBody>
      </p:sp>
      <p:sp>
        <p:nvSpPr>
          <p:cNvPr id="8" name="Text Placeholder 7">
            <a:extLst>
              <a:ext uri="{FF2B5EF4-FFF2-40B4-BE49-F238E27FC236}">
                <a16:creationId xmlns:a16="http://schemas.microsoft.com/office/drawing/2014/main" id="{E22A3650-CE74-4B2A-A714-A99CA1898897}"/>
              </a:ext>
            </a:extLst>
          </p:cNvPr>
          <p:cNvSpPr>
            <a:spLocks noGrp="1"/>
          </p:cNvSpPr>
          <p:nvPr>
            <p:ph type="body" idx="1"/>
          </p:nvPr>
        </p:nvSpPr>
        <p:spPr>
          <a:xfrm>
            <a:off x="8187199" y="1046350"/>
            <a:ext cx="1535242" cy="736282"/>
          </a:xfrm>
        </p:spPr>
        <p:txBody>
          <a:bodyPr/>
          <a:lstStyle/>
          <a:p>
            <a:r>
              <a:rPr lang="en-US" sz="4400" u="sng" dirty="0"/>
              <a:t>2023</a:t>
            </a:r>
          </a:p>
        </p:txBody>
      </p:sp>
      <p:sp>
        <p:nvSpPr>
          <p:cNvPr id="10" name="Text Placeholder 9">
            <a:extLst>
              <a:ext uri="{FF2B5EF4-FFF2-40B4-BE49-F238E27FC236}">
                <a16:creationId xmlns:a16="http://schemas.microsoft.com/office/drawing/2014/main" id="{97F6AE95-B6EE-4C2B-8982-2E15916B0281}"/>
              </a:ext>
            </a:extLst>
          </p:cNvPr>
          <p:cNvSpPr>
            <a:spLocks noGrp="1"/>
          </p:cNvSpPr>
          <p:nvPr>
            <p:ph type="body" sz="quarter" idx="3"/>
          </p:nvPr>
        </p:nvSpPr>
        <p:spPr>
          <a:xfrm>
            <a:off x="9988373" y="1064197"/>
            <a:ext cx="2092791" cy="736282"/>
          </a:xfrm>
        </p:spPr>
        <p:txBody>
          <a:bodyPr/>
          <a:lstStyle/>
          <a:p>
            <a:r>
              <a:rPr lang="en-US" sz="4400" u="sng" dirty="0"/>
              <a:t>2024</a:t>
            </a:r>
          </a:p>
        </p:txBody>
      </p:sp>
      <p:sp>
        <p:nvSpPr>
          <p:cNvPr id="4" name="Rectangle 3">
            <a:extLst>
              <a:ext uri="{FF2B5EF4-FFF2-40B4-BE49-F238E27FC236}">
                <a16:creationId xmlns:a16="http://schemas.microsoft.com/office/drawing/2014/main" id="{7C3A3356-1B3A-1C99-E921-ADDC122C3518}"/>
              </a:ext>
            </a:extLst>
          </p:cNvPr>
          <p:cNvSpPr/>
          <p:nvPr/>
        </p:nvSpPr>
        <p:spPr>
          <a:xfrm>
            <a:off x="8233757" y="1748281"/>
            <a:ext cx="1237839" cy="646331"/>
          </a:xfrm>
          <a:prstGeom prst="rect">
            <a:avLst/>
          </a:prstGeom>
          <a:noFill/>
        </p:spPr>
        <p:txBody>
          <a:bodyPr wrap="square" lIns="91440" tIns="45720" rIns="91440" bIns="45720">
            <a:spAutoFit/>
          </a:bodyPr>
          <a:lstStyle/>
          <a:p>
            <a:pPr algn="ctr"/>
            <a:r>
              <a:rPr lang="en-US" sz="3600" b="0" cap="none" spc="0" dirty="0">
                <a:ln w="0"/>
                <a:solidFill>
                  <a:schemeClr val="tx1"/>
                </a:solidFill>
                <a:effectLst>
                  <a:outerShdw blurRad="38100" dist="19050" dir="2700000" algn="tl" rotWithShape="0">
                    <a:schemeClr val="dk1">
                      <a:alpha val="40000"/>
                    </a:schemeClr>
                  </a:outerShdw>
                </a:effectLst>
              </a:rPr>
              <a:t>804</a:t>
            </a:r>
          </a:p>
        </p:txBody>
      </p:sp>
      <p:sp>
        <p:nvSpPr>
          <p:cNvPr id="5" name="Rectangle 4">
            <a:extLst>
              <a:ext uri="{FF2B5EF4-FFF2-40B4-BE49-F238E27FC236}">
                <a16:creationId xmlns:a16="http://schemas.microsoft.com/office/drawing/2014/main" id="{AB96A178-E7B9-E89E-9F2D-38E1D9E3F934}"/>
              </a:ext>
            </a:extLst>
          </p:cNvPr>
          <p:cNvSpPr/>
          <p:nvPr/>
        </p:nvSpPr>
        <p:spPr>
          <a:xfrm>
            <a:off x="9988373" y="1745245"/>
            <a:ext cx="1237839" cy="646331"/>
          </a:xfrm>
          <a:prstGeom prst="rect">
            <a:avLst/>
          </a:prstGeom>
          <a:noFill/>
        </p:spPr>
        <p:txBody>
          <a:bodyPr wrap="square" lIns="91440" tIns="45720" rIns="91440" bIns="45720">
            <a:spAutoFit/>
          </a:bodyPr>
          <a:lstStyle/>
          <a:p>
            <a:pPr algn="ctr"/>
            <a:r>
              <a:rPr lang="en-US" sz="3600" b="0" cap="none" spc="0" dirty="0">
                <a:ln w="0"/>
                <a:solidFill>
                  <a:schemeClr val="tx1"/>
                </a:solidFill>
                <a:effectLst>
                  <a:outerShdw blurRad="38100" dist="19050" dir="2700000" algn="tl" rotWithShape="0">
                    <a:schemeClr val="dk1">
                      <a:alpha val="40000"/>
                    </a:schemeClr>
                  </a:outerShdw>
                </a:effectLst>
              </a:rPr>
              <a:t>870</a:t>
            </a:r>
          </a:p>
        </p:txBody>
      </p:sp>
      <p:sp>
        <p:nvSpPr>
          <p:cNvPr id="14" name="TextBox 13">
            <a:extLst>
              <a:ext uri="{FF2B5EF4-FFF2-40B4-BE49-F238E27FC236}">
                <a16:creationId xmlns:a16="http://schemas.microsoft.com/office/drawing/2014/main" id="{900A7D78-B5F8-F2EB-AE31-CE936F1E2594}"/>
              </a:ext>
            </a:extLst>
          </p:cNvPr>
          <p:cNvSpPr txBox="1"/>
          <p:nvPr/>
        </p:nvSpPr>
        <p:spPr>
          <a:xfrm>
            <a:off x="1160737" y="1800479"/>
            <a:ext cx="8903449" cy="4431983"/>
          </a:xfrm>
          <a:prstGeom prst="rect">
            <a:avLst/>
          </a:prstGeom>
          <a:noFill/>
        </p:spPr>
        <p:txBody>
          <a:bodyPr wrap="square" rtlCol="0">
            <a:spAutoFit/>
          </a:bodyPr>
          <a:lstStyle/>
          <a:p>
            <a:pPr marR="0">
              <a:spcBef>
                <a:spcPts val="0"/>
              </a:spcBef>
              <a:spcAft>
                <a:spcPts val="0"/>
              </a:spcAft>
            </a:pPr>
            <a:r>
              <a:rPr lang="en-US" sz="3000" b="1" kern="100" dirty="0">
                <a:effectLst/>
                <a:latin typeface="Calibri" panose="020F0502020204030204" pitchFamily="34" charset="0"/>
                <a:ea typeface="Calibri" panose="020F0502020204030204" pitchFamily="34" charset="0"/>
                <a:cs typeface="Times New Roman" panose="02020603050405020304" pitchFamily="18" charset="0"/>
              </a:rPr>
              <a:t>Factors:</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indent="-285750">
              <a:spcBef>
                <a:spcPts val="0"/>
              </a:spcBef>
              <a:spcAft>
                <a:spcPts val="0"/>
              </a:spcAft>
              <a:buFont typeface="Courier New" panose="02070309020205020404" pitchFamily="49" charset="0"/>
              <a:buChar char="o"/>
            </a:pPr>
            <a:r>
              <a:rPr lang="en-US"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Decrease</a:t>
            </a:r>
            <a:r>
              <a:rPr lang="en-US" kern="100" dirty="0">
                <a:effectLst/>
                <a:latin typeface="Calibri" panose="020F0502020204030204" pitchFamily="34" charset="0"/>
                <a:ea typeface="Calibri" panose="020F0502020204030204" pitchFamily="34" charset="0"/>
                <a:cs typeface="Times New Roman" panose="02020603050405020304" pitchFamily="18" charset="0"/>
              </a:rPr>
              <a:t> in Emergency Shelter Beds &amp; Overflow Beds</a:t>
            </a:r>
          </a:p>
          <a:p>
            <a:pPr marL="742950" marR="0" lvl="1" indent="-285750">
              <a:spcBef>
                <a:spcPts val="0"/>
              </a:spcBef>
              <a:spcAft>
                <a:spcPts val="0"/>
              </a:spcAft>
              <a:buFont typeface="Wingdings" panose="05000000000000000000" pitchFamily="2" charset="2"/>
              <a:buChar char=""/>
              <a:tabLst>
                <a:tab pos="914400" algn="l"/>
              </a:tabLst>
            </a:pPr>
            <a:r>
              <a:rPr lang="en-US" kern="100" dirty="0">
                <a:effectLst/>
                <a:latin typeface="Calibri" panose="020F0502020204030204" pitchFamily="34" charset="0"/>
                <a:ea typeface="Calibri" panose="020F0502020204030204" pitchFamily="34" charset="0"/>
                <a:cs typeface="Times New Roman" panose="02020603050405020304" pitchFamily="18" charset="0"/>
              </a:rPr>
              <a:t>Closure of ESG-CV Funded ES Project</a:t>
            </a:r>
          </a:p>
          <a:p>
            <a:pPr marL="742950" marR="0" lvl="1" indent="-285750">
              <a:spcBef>
                <a:spcPts val="0"/>
              </a:spcBef>
              <a:spcAft>
                <a:spcPts val="0"/>
              </a:spcAft>
              <a:buFont typeface="Wingdings" panose="05000000000000000000" pitchFamily="2" charset="2"/>
              <a:buChar char=""/>
              <a:tabLst>
                <a:tab pos="914400" algn="l"/>
              </a:tabLst>
            </a:pPr>
            <a:r>
              <a:rPr lang="en-US" kern="100" dirty="0">
                <a:effectLst/>
                <a:latin typeface="Calibri" panose="020F0502020204030204" pitchFamily="34" charset="0"/>
                <a:ea typeface="Calibri" panose="020F0502020204030204" pitchFamily="34" charset="0"/>
                <a:cs typeface="Times New Roman" panose="02020603050405020304" pitchFamily="18" charset="0"/>
              </a:rPr>
              <a:t>Reduction in Number of Beds &amp; Overflow Beds Related to DV Shelter Changes</a:t>
            </a:r>
          </a:p>
          <a:p>
            <a:pPr marL="285750" marR="0" indent="-285750">
              <a:spcBef>
                <a:spcPts val="0"/>
              </a:spcBef>
              <a:spcAft>
                <a:spcPts val="0"/>
              </a:spcAft>
              <a:buFont typeface="Courier New" panose="02070309020205020404" pitchFamily="49" charset="0"/>
              <a:buChar char="o"/>
            </a:pPr>
            <a:r>
              <a:rPr lang="en-US" b="1"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Increase</a:t>
            </a:r>
            <a:r>
              <a:rPr lang="en-US" kern="100" dirty="0">
                <a:effectLst/>
                <a:latin typeface="Calibri" panose="020F0502020204030204" pitchFamily="34" charset="0"/>
                <a:ea typeface="Calibri" panose="020F0502020204030204" pitchFamily="34" charset="0"/>
                <a:cs typeface="Times New Roman" panose="02020603050405020304" pitchFamily="18" charset="0"/>
              </a:rPr>
              <a:t> in Number of Rapid Re-Housing Beds</a:t>
            </a:r>
          </a:p>
          <a:p>
            <a:pPr marL="742950" marR="0" lvl="1" indent="-285750">
              <a:spcBef>
                <a:spcPts val="0"/>
              </a:spcBef>
              <a:spcAft>
                <a:spcPts val="0"/>
              </a:spcAft>
              <a:buFont typeface="Wingdings" panose="05000000000000000000" pitchFamily="2" charset="2"/>
              <a:buChar char=""/>
              <a:tabLst>
                <a:tab pos="914400" algn="l"/>
              </a:tabLst>
            </a:pPr>
            <a:r>
              <a:rPr lang="en-US" kern="100" dirty="0">
                <a:effectLst/>
                <a:latin typeface="Calibri" panose="020F0502020204030204" pitchFamily="34" charset="0"/>
                <a:ea typeface="Calibri" panose="020F0502020204030204" pitchFamily="34" charset="0"/>
                <a:cs typeface="Times New Roman" panose="02020603050405020304" pitchFamily="18" charset="0"/>
              </a:rPr>
              <a:t>3 New RRH Projects </a:t>
            </a:r>
          </a:p>
          <a:p>
            <a:pPr marL="742950" marR="0" lvl="1" indent="-285750">
              <a:spcBef>
                <a:spcPts val="0"/>
              </a:spcBef>
              <a:spcAft>
                <a:spcPts val="0"/>
              </a:spcAft>
              <a:buFont typeface="Wingdings" panose="05000000000000000000" pitchFamily="2" charset="2"/>
              <a:buChar char=""/>
              <a:tabLst>
                <a:tab pos="914400" algn="l"/>
              </a:tabLst>
            </a:pPr>
            <a:r>
              <a:rPr lang="en-US" kern="100" dirty="0">
                <a:effectLst/>
                <a:latin typeface="Calibri" panose="020F0502020204030204" pitchFamily="34" charset="0"/>
                <a:ea typeface="Calibri" panose="020F0502020204030204" pitchFamily="34" charset="0"/>
                <a:cs typeface="Times New Roman" panose="02020603050405020304" pitchFamily="18" charset="0"/>
              </a:rPr>
              <a:t>Increase in Number of Clients Housed on the Night of the PIT (Bed Count Calculation)</a:t>
            </a:r>
          </a:p>
          <a:p>
            <a:pPr marL="285750" marR="0" indent="-285750">
              <a:spcBef>
                <a:spcPts val="0"/>
              </a:spcBef>
              <a:spcAft>
                <a:spcPts val="0"/>
              </a:spcAft>
              <a:buFont typeface="Courier New" panose="02070309020205020404" pitchFamily="49" charset="0"/>
              <a:buChar char="o"/>
            </a:pPr>
            <a:r>
              <a:rPr lang="en-US"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Decrease</a:t>
            </a:r>
            <a:r>
              <a:rPr lang="en-US" kern="100" dirty="0">
                <a:effectLst/>
                <a:latin typeface="Calibri" panose="020F0502020204030204" pitchFamily="34" charset="0"/>
                <a:ea typeface="Calibri" panose="020F0502020204030204" pitchFamily="34" charset="0"/>
                <a:cs typeface="Times New Roman" panose="02020603050405020304" pitchFamily="18" charset="0"/>
              </a:rPr>
              <a:t> in Transitional Housing Beds</a:t>
            </a:r>
          </a:p>
          <a:p>
            <a:pPr marL="742950" marR="0" lvl="1" indent="-285750">
              <a:spcBef>
                <a:spcPts val="0"/>
              </a:spcBef>
              <a:spcAft>
                <a:spcPts val="0"/>
              </a:spcAft>
              <a:buFont typeface="Wingdings" panose="05000000000000000000" pitchFamily="2" charset="2"/>
              <a:buChar char=""/>
              <a:tabLst>
                <a:tab pos="914400" algn="l"/>
              </a:tabLst>
            </a:pPr>
            <a:r>
              <a:rPr lang="en-US" kern="100" dirty="0">
                <a:effectLst/>
                <a:latin typeface="Calibri" panose="020F0502020204030204" pitchFamily="34" charset="0"/>
                <a:ea typeface="Calibri" panose="020F0502020204030204" pitchFamily="34" charset="0"/>
                <a:cs typeface="Times New Roman" panose="02020603050405020304" pitchFamily="18" charset="0"/>
              </a:rPr>
              <a:t>Closure of 2 TH Projects</a:t>
            </a:r>
          </a:p>
          <a:p>
            <a:pPr marL="285750" indent="-285750">
              <a:buFont typeface="Courier New" panose="02070309020205020404" pitchFamily="49" charset="0"/>
              <a:buChar char="o"/>
              <a:tabLst>
                <a:tab pos="914400" algn="l"/>
              </a:tabLst>
            </a:pPr>
            <a:r>
              <a:rPr lang="en-US" b="1" dirty="0">
                <a:solidFill>
                  <a:srgbClr val="00B050"/>
                </a:solidFill>
              </a:rPr>
              <a:t>Increase</a:t>
            </a:r>
            <a:r>
              <a:rPr lang="en-US" dirty="0"/>
              <a:t> in Permanent Supportive Housing</a:t>
            </a:r>
          </a:p>
          <a:p>
            <a:pPr marL="742950" lvl="1" indent="-285750">
              <a:buFont typeface="Wingdings" panose="05000000000000000000" pitchFamily="2" charset="2"/>
              <a:buChar char="§"/>
            </a:pPr>
            <a:r>
              <a:rPr lang="en-US" dirty="0"/>
              <a:t>Increase in Number of housed VASH clients</a:t>
            </a:r>
          </a:p>
          <a:p>
            <a:pPr marL="742950" lvl="1" indent="-285750">
              <a:buFont typeface="Wingdings" panose="05000000000000000000" pitchFamily="2" charset="2"/>
              <a:buChar char="§"/>
            </a:pPr>
            <a:r>
              <a:rPr lang="en-US" dirty="0"/>
              <a:t>Inclusion of PSH project not previously reported</a:t>
            </a:r>
          </a:p>
          <a:p>
            <a:pPr marL="285750" indent="-285750">
              <a:buFont typeface="Courier New" panose="02070309020205020404" pitchFamily="49" charset="0"/>
              <a:buChar char="o"/>
            </a:pPr>
            <a:r>
              <a:rPr lang="en-US" b="1" dirty="0">
                <a:solidFill>
                  <a:srgbClr val="00B050"/>
                </a:solidFill>
              </a:rPr>
              <a:t>Increase</a:t>
            </a:r>
            <a:r>
              <a:rPr lang="en-US" dirty="0"/>
              <a:t> in Other Permanent Housing</a:t>
            </a:r>
          </a:p>
          <a:p>
            <a:pPr marL="742950" lvl="1" indent="-285750">
              <a:buFont typeface="Wingdings" panose="05000000000000000000" pitchFamily="2" charset="2"/>
              <a:buChar char="§"/>
            </a:pPr>
            <a:r>
              <a:rPr lang="en-US" dirty="0"/>
              <a:t>Increase in Number of housed EHV clients</a:t>
            </a:r>
          </a:p>
          <a:p>
            <a:endParaRPr lang="en-US" dirty="0"/>
          </a:p>
        </p:txBody>
      </p:sp>
    </p:spTree>
    <p:extLst>
      <p:ext uri="{BB962C8B-B14F-4D97-AF65-F5344CB8AC3E}">
        <p14:creationId xmlns:p14="http://schemas.microsoft.com/office/powerpoint/2010/main" val="15114747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wipe(down)">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animEffect transition="in" filter="barn(inVertical)">
                                      <p:cBhvr>
                                        <p:cTn id="17" dur="500"/>
                                        <p:tgtEl>
                                          <p:spTgt spid="1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fltVal val="0"/>
                                          </p:val>
                                        </p:tav>
                                        <p:tav tm="100000">
                                          <p:val>
                                            <p:strVal val="#ppt_w"/>
                                          </p:val>
                                        </p:tav>
                                      </p:tavLst>
                                    </p:anim>
                                    <p:anim calcmode="lin" valueType="num">
                                      <p:cBhvr>
                                        <p:cTn id="23" dur="1000" fill="hold"/>
                                        <p:tgtEl>
                                          <p:spTgt spid="4"/>
                                        </p:tgtEl>
                                        <p:attrNameLst>
                                          <p:attrName>ppt_h</p:attrName>
                                        </p:attrNameLst>
                                      </p:cBhvr>
                                      <p:tavLst>
                                        <p:tav tm="0">
                                          <p:val>
                                            <p:fltVal val="0"/>
                                          </p:val>
                                        </p:tav>
                                        <p:tav tm="100000">
                                          <p:val>
                                            <p:strVal val="#ppt_h"/>
                                          </p:val>
                                        </p:tav>
                                      </p:tavLst>
                                    </p:anim>
                                    <p:anim calcmode="lin" valueType="num">
                                      <p:cBhvr>
                                        <p:cTn id="24" dur="1000" fill="hold"/>
                                        <p:tgtEl>
                                          <p:spTgt spid="4"/>
                                        </p:tgtEl>
                                        <p:attrNameLst>
                                          <p:attrName>style.rotation</p:attrName>
                                        </p:attrNameLst>
                                      </p:cBhvr>
                                      <p:tavLst>
                                        <p:tav tm="0">
                                          <p:val>
                                            <p:fltVal val="90"/>
                                          </p:val>
                                        </p:tav>
                                        <p:tav tm="100000">
                                          <p:val>
                                            <p:fltVal val="0"/>
                                          </p:val>
                                        </p:tav>
                                      </p:tavLst>
                                    </p:anim>
                                    <p:animEffect transition="in" filter="fade">
                                      <p:cBhvr>
                                        <p:cTn id="25" dur="10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1000" fill="hold"/>
                                        <p:tgtEl>
                                          <p:spTgt spid="5"/>
                                        </p:tgtEl>
                                        <p:attrNameLst>
                                          <p:attrName>ppt_w</p:attrName>
                                        </p:attrNameLst>
                                      </p:cBhvr>
                                      <p:tavLst>
                                        <p:tav tm="0">
                                          <p:val>
                                            <p:fltVal val="0"/>
                                          </p:val>
                                        </p:tav>
                                        <p:tav tm="100000">
                                          <p:val>
                                            <p:strVal val="#ppt_w"/>
                                          </p:val>
                                        </p:tav>
                                      </p:tavLst>
                                    </p:anim>
                                    <p:anim calcmode="lin" valueType="num">
                                      <p:cBhvr>
                                        <p:cTn id="31" dur="1000" fill="hold"/>
                                        <p:tgtEl>
                                          <p:spTgt spid="5"/>
                                        </p:tgtEl>
                                        <p:attrNameLst>
                                          <p:attrName>ppt_h</p:attrName>
                                        </p:attrNameLst>
                                      </p:cBhvr>
                                      <p:tavLst>
                                        <p:tav tm="0">
                                          <p:val>
                                            <p:fltVal val="0"/>
                                          </p:val>
                                        </p:tav>
                                        <p:tav tm="100000">
                                          <p:val>
                                            <p:strVal val="#ppt_h"/>
                                          </p:val>
                                        </p:tav>
                                      </p:tavLst>
                                    </p:anim>
                                    <p:anim calcmode="lin" valueType="num">
                                      <p:cBhvr>
                                        <p:cTn id="32" dur="1000" fill="hold"/>
                                        <p:tgtEl>
                                          <p:spTgt spid="5"/>
                                        </p:tgtEl>
                                        <p:attrNameLst>
                                          <p:attrName>style.rotation</p:attrName>
                                        </p:attrNameLst>
                                      </p:cBhvr>
                                      <p:tavLst>
                                        <p:tav tm="0">
                                          <p:val>
                                            <p:fltVal val="90"/>
                                          </p:val>
                                        </p:tav>
                                        <p:tav tm="100000">
                                          <p:val>
                                            <p:fltVal val="0"/>
                                          </p:val>
                                        </p:tav>
                                      </p:tavLst>
                                    </p:anim>
                                    <p:animEffect transition="in" filter="fade">
                                      <p:cBhvr>
                                        <p:cTn id="33" dur="10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14">
                                            <p:txEl>
                                              <p:pRg st="0" end="0"/>
                                            </p:txEl>
                                          </p:spTgt>
                                        </p:tgtEl>
                                        <p:attrNameLst>
                                          <p:attrName>style.visibility</p:attrName>
                                        </p:attrNameLst>
                                      </p:cBhvr>
                                      <p:to>
                                        <p:strVal val="visible"/>
                                      </p:to>
                                    </p:set>
                                    <p:animEffect transition="in" filter="barn(inVertical)">
                                      <p:cBhvr>
                                        <p:cTn id="38" dur="500"/>
                                        <p:tgtEl>
                                          <p:spTgt spid="14">
                                            <p:txEl>
                                              <p:pRg st="0" end="0"/>
                                            </p:txEl>
                                          </p:spTgt>
                                        </p:tgtEl>
                                      </p:cBhvr>
                                    </p:animEffect>
                                  </p:childTnLst>
                                </p:cTn>
                              </p:par>
                              <p:par>
                                <p:cTn id="39" presetID="16" presetClass="entr" presetSubtype="21" fill="hold" nodeType="withEffect">
                                  <p:stCondLst>
                                    <p:cond delay="0"/>
                                  </p:stCondLst>
                                  <p:childTnLst>
                                    <p:set>
                                      <p:cBhvr>
                                        <p:cTn id="40" dur="1" fill="hold">
                                          <p:stCondLst>
                                            <p:cond delay="0"/>
                                          </p:stCondLst>
                                        </p:cTn>
                                        <p:tgtEl>
                                          <p:spTgt spid="14">
                                            <p:txEl>
                                              <p:pRg st="1" end="1"/>
                                            </p:txEl>
                                          </p:spTgt>
                                        </p:tgtEl>
                                        <p:attrNameLst>
                                          <p:attrName>style.visibility</p:attrName>
                                        </p:attrNameLst>
                                      </p:cBhvr>
                                      <p:to>
                                        <p:strVal val="visible"/>
                                      </p:to>
                                    </p:set>
                                    <p:animEffect transition="in" filter="barn(inVertical)">
                                      <p:cBhvr>
                                        <p:cTn id="41" dur="500"/>
                                        <p:tgtEl>
                                          <p:spTgt spid="14">
                                            <p:txEl>
                                              <p:pRg st="1" end="1"/>
                                            </p:txEl>
                                          </p:spTgt>
                                        </p:tgtEl>
                                      </p:cBhvr>
                                    </p:animEffect>
                                  </p:childTnLst>
                                </p:cTn>
                              </p:par>
                              <p:par>
                                <p:cTn id="42" presetID="16" presetClass="entr" presetSubtype="21" fill="hold" nodeType="withEffect">
                                  <p:stCondLst>
                                    <p:cond delay="0"/>
                                  </p:stCondLst>
                                  <p:childTnLst>
                                    <p:set>
                                      <p:cBhvr>
                                        <p:cTn id="43" dur="1" fill="hold">
                                          <p:stCondLst>
                                            <p:cond delay="0"/>
                                          </p:stCondLst>
                                        </p:cTn>
                                        <p:tgtEl>
                                          <p:spTgt spid="14">
                                            <p:txEl>
                                              <p:pRg st="2" end="2"/>
                                            </p:txEl>
                                          </p:spTgt>
                                        </p:tgtEl>
                                        <p:attrNameLst>
                                          <p:attrName>style.visibility</p:attrName>
                                        </p:attrNameLst>
                                      </p:cBhvr>
                                      <p:to>
                                        <p:strVal val="visible"/>
                                      </p:to>
                                    </p:set>
                                    <p:animEffect transition="in" filter="barn(inVertical)">
                                      <p:cBhvr>
                                        <p:cTn id="44" dur="500"/>
                                        <p:tgtEl>
                                          <p:spTgt spid="14">
                                            <p:txEl>
                                              <p:pRg st="2" end="2"/>
                                            </p:txEl>
                                          </p:spTgt>
                                        </p:tgtEl>
                                      </p:cBhvr>
                                    </p:animEffect>
                                  </p:childTnLst>
                                </p:cTn>
                              </p:par>
                              <p:par>
                                <p:cTn id="45" presetID="16" presetClass="entr" presetSubtype="21" fill="hold" nodeType="withEffect">
                                  <p:stCondLst>
                                    <p:cond delay="0"/>
                                  </p:stCondLst>
                                  <p:childTnLst>
                                    <p:set>
                                      <p:cBhvr>
                                        <p:cTn id="46" dur="1" fill="hold">
                                          <p:stCondLst>
                                            <p:cond delay="0"/>
                                          </p:stCondLst>
                                        </p:cTn>
                                        <p:tgtEl>
                                          <p:spTgt spid="14">
                                            <p:txEl>
                                              <p:pRg st="3" end="3"/>
                                            </p:txEl>
                                          </p:spTgt>
                                        </p:tgtEl>
                                        <p:attrNameLst>
                                          <p:attrName>style.visibility</p:attrName>
                                        </p:attrNameLst>
                                      </p:cBhvr>
                                      <p:to>
                                        <p:strVal val="visible"/>
                                      </p:to>
                                    </p:set>
                                    <p:animEffect transition="in" filter="barn(inVertical)">
                                      <p:cBhvr>
                                        <p:cTn id="47" dur="500"/>
                                        <p:tgtEl>
                                          <p:spTgt spid="14">
                                            <p:txEl>
                                              <p:pRg st="3" end="3"/>
                                            </p:txEl>
                                          </p:spTgt>
                                        </p:tgtEl>
                                      </p:cBhvr>
                                    </p:animEffect>
                                  </p:childTnLst>
                                </p:cTn>
                              </p:par>
                              <p:par>
                                <p:cTn id="48" presetID="16" presetClass="entr" presetSubtype="21" fill="hold" nodeType="withEffect">
                                  <p:stCondLst>
                                    <p:cond delay="0"/>
                                  </p:stCondLst>
                                  <p:childTnLst>
                                    <p:set>
                                      <p:cBhvr>
                                        <p:cTn id="49" dur="1" fill="hold">
                                          <p:stCondLst>
                                            <p:cond delay="0"/>
                                          </p:stCondLst>
                                        </p:cTn>
                                        <p:tgtEl>
                                          <p:spTgt spid="14">
                                            <p:txEl>
                                              <p:pRg st="4" end="4"/>
                                            </p:txEl>
                                          </p:spTgt>
                                        </p:tgtEl>
                                        <p:attrNameLst>
                                          <p:attrName>style.visibility</p:attrName>
                                        </p:attrNameLst>
                                      </p:cBhvr>
                                      <p:to>
                                        <p:strVal val="visible"/>
                                      </p:to>
                                    </p:set>
                                    <p:animEffect transition="in" filter="barn(inVertical)">
                                      <p:cBhvr>
                                        <p:cTn id="50" dur="500"/>
                                        <p:tgtEl>
                                          <p:spTgt spid="14">
                                            <p:txEl>
                                              <p:pRg st="4" end="4"/>
                                            </p:txEl>
                                          </p:spTgt>
                                        </p:tgtEl>
                                      </p:cBhvr>
                                    </p:animEffect>
                                  </p:childTnLst>
                                </p:cTn>
                              </p:par>
                              <p:par>
                                <p:cTn id="51" presetID="16" presetClass="entr" presetSubtype="21" fill="hold" nodeType="withEffect">
                                  <p:stCondLst>
                                    <p:cond delay="0"/>
                                  </p:stCondLst>
                                  <p:childTnLst>
                                    <p:set>
                                      <p:cBhvr>
                                        <p:cTn id="52" dur="1" fill="hold">
                                          <p:stCondLst>
                                            <p:cond delay="0"/>
                                          </p:stCondLst>
                                        </p:cTn>
                                        <p:tgtEl>
                                          <p:spTgt spid="14">
                                            <p:txEl>
                                              <p:pRg st="5" end="5"/>
                                            </p:txEl>
                                          </p:spTgt>
                                        </p:tgtEl>
                                        <p:attrNameLst>
                                          <p:attrName>style.visibility</p:attrName>
                                        </p:attrNameLst>
                                      </p:cBhvr>
                                      <p:to>
                                        <p:strVal val="visible"/>
                                      </p:to>
                                    </p:set>
                                    <p:animEffect transition="in" filter="barn(inVertical)">
                                      <p:cBhvr>
                                        <p:cTn id="53" dur="500"/>
                                        <p:tgtEl>
                                          <p:spTgt spid="14">
                                            <p:txEl>
                                              <p:pRg st="5" end="5"/>
                                            </p:txEl>
                                          </p:spTgt>
                                        </p:tgtEl>
                                      </p:cBhvr>
                                    </p:animEffect>
                                  </p:childTnLst>
                                </p:cTn>
                              </p:par>
                              <p:par>
                                <p:cTn id="54" presetID="16" presetClass="entr" presetSubtype="21" fill="hold" nodeType="withEffect">
                                  <p:stCondLst>
                                    <p:cond delay="0"/>
                                  </p:stCondLst>
                                  <p:childTnLst>
                                    <p:set>
                                      <p:cBhvr>
                                        <p:cTn id="55" dur="1" fill="hold">
                                          <p:stCondLst>
                                            <p:cond delay="0"/>
                                          </p:stCondLst>
                                        </p:cTn>
                                        <p:tgtEl>
                                          <p:spTgt spid="14">
                                            <p:txEl>
                                              <p:pRg st="6" end="6"/>
                                            </p:txEl>
                                          </p:spTgt>
                                        </p:tgtEl>
                                        <p:attrNameLst>
                                          <p:attrName>style.visibility</p:attrName>
                                        </p:attrNameLst>
                                      </p:cBhvr>
                                      <p:to>
                                        <p:strVal val="visible"/>
                                      </p:to>
                                    </p:set>
                                    <p:animEffect transition="in" filter="barn(inVertical)">
                                      <p:cBhvr>
                                        <p:cTn id="56" dur="500"/>
                                        <p:tgtEl>
                                          <p:spTgt spid="14">
                                            <p:txEl>
                                              <p:pRg st="6" end="6"/>
                                            </p:txEl>
                                          </p:spTgt>
                                        </p:tgtEl>
                                      </p:cBhvr>
                                    </p:animEffect>
                                  </p:childTnLst>
                                </p:cTn>
                              </p:par>
                              <p:par>
                                <p:cTn id="57" presetID="16" presetClass="entr" presetSubtype="21" fill="hold" nodeType="withEffect">
                                  <p:stCondLst>
                                    <p:cond delay="0"/>
                                  </p:stCondLst>
                                  <p:childTnLst>
                                    <p:set>
                                      <p:cBhvr>
                                        <p:cTn id="58" dur="1" fill="hold">
                                          <p:stCondLst>
                                            <p:cond delay="0"/>
                                          </p:stCondLst>
                                        </p:cTn>
                                        <p:tgtEl>
                                          <p:spTgt spid="14">
                                            <p:txEl>
                                              <p:pRg st="7" end="7"/>
                                            </p:txEl>
                                          </p:spTgt>
                                        </p:tgtEl>
                                        <p:attrNameLst>
                                          <p:attrName>style.visibility</p:attrName>
                                        </p:attrNameLst>
                                      </p:cBhvr>
                                      <p:to>
                                        <p:strVal val="visible"/>
                                      </p:to>
                                    </p:set>
                                    <p:animEffect transition="in" filter="barn(inVertical)">
                                      <p:cBhvr>
                                        <p:cTn id="59" dur="500"/>
                                        <p:tgtEl>
                                          <p:spTgt spid="14">
                                            <p:txEl>
                                              <p:pRg st="7" end="7"/>
                                            </p:txEl>
                                          </p:spTgt>
                                        </p:tgtEl>
                                      </p:cBhvr>
                                    </p:animEffect>
                                  </p:childTnLst>
                                </p:cTn>
                              </p:par>
                              <p:par>
                                <p:cTn id="60" presetID="16" presetClass="entr" presetSubtype="21" fill="hold" nodeType="withEffect">
                                  <p:stCondLst>
                                    <p:cond delay="0"/>
                                  </p:stCondLst>
                                  <p:childTnLst>
                                    <p:set>
                                      <p:cBhvr>
                                        <p:cTn id="61" dur="1" fill="hold">
                                          <p:stCondLst>
                                            <p:cond delay="0"/>
                                          </p:stCondLst>
                                        </p:cTn>
                                        <p:tgtEl>
                                          <p:spTgt spid="14">
                                            <p:txEl>
                                              <p:pRg st="8" end="8"/>
                                            </p:txEl>
                                          </p:spTgt>
                                        </p:tgtEl>
                                        <p:attrNameLst>
                                          <p:attrName>style.visibility</p:attrName>
                                        </p:attrNameLst>
                                      </p:cBhvr>
                                      <p:to>
                                        <p:strVal val="visible"/>
                                      </p:to>
                                    </p:set>
                                    <p:animEffect transition="in" filter="barn(inVertical)">
                                      <p:cBhvr>
                                        <p:cTn id="62" dur="500"/>
                                        <p:tgtEl>
                                          <p:spTgt spid="14">
                                            <p:txEl>
                                              <p:pRg st="8" end="8"/>
                                            </p:txEl>
                                          </p:spTgt>
                                        </p:tgtEl>
                                      </p:cBhvr>
                                    </p:animEffect>
                                  </p:childTnLst>
                                </p:cTn>
                              </p:par>
                              <p:par>
                                <p:cTn id="63" presetID="16" presetClass="entr" presetSubtype="21" fill="hold" nodeType="withEffect">
                                  <p:stCondLst>
                                    <p:cond delay="0"/>
                                  </p:stCondLst>
                                  <p:childTnLst>
                                    <p:set>
                                      <p:cBhvr>
                                        <p:cTn id="64" dur="1" fill="hold">
                                          <p:stCondLst>
                                            <p:cond delay="0"/>
                                          </p:stCondLst>
                                        </p:cTn>
                                        <p:tgtEl>
                                          <p:spTgt spid="14">
                                            <p:txEl>
                                              <p:pRg st="9" end="9"/>
                                            </p:txEl>
                                          </p:spTgt>
                                        </p:tgtEl>
                                        <p:attrNameLst>
                                          <p:attrName>style.visibility</p:attrName>
                                        </p:attrNameLst>
                                      </p:cBhvr>
                                      <p:to>
                                        <p:strVal val="visible"/>
                                      </p:to>
                                    </p:set>
                                    <p:animEffect transition="in" filter="barn(inVertical)">
                                      <p:cBhvr>
                                        <p:cTn id="65" dur="500"/>
                                        <p:tgtEl>
                                          <p:spTgt spid="14">
                                            <p:txEl>
                                              <p:pRg st="9" end="9"/>
                                            </p:txEl>
                                          </p:spTgt>
                                        </p:tgtEl>
                                      </p:cBhvr>
                                    </p:animEffect>
                                  </p:childTnLst>
                                </p:cTn>
                              </p:par>
                              <p:par>
                                <p:cTn id="66" presetID="16" presetClass="entr" presetSubtype="21" fill="hold" nodeType="withEffect">
                                  <p:stCondLst>
                                    <p:cond delay="0"/>
                                  </p:stCondLst>
                                  <p:childTnLst>
                                    <p:set>
                                      <p:cBhvr>
                                        <p:cTn id="67" dur="1" fill="hold">
                                          <p:stCondLst>
                                            <p:cond delay="0"/>
                                          </p:stCondLst>
                                        </p:cTn>
                                        <p:tgtEl>
                                          <p:spTgt spid="14">
                                            <p:txEl>
                                              <p:pRg st="10" end="10"/>
                                            </p:txEl>
                                          </p:spTgt>
                                        </p:tgtEl>
                                        <p:attrNameLst>
                                          <p:attrName>style.visibility</p:attrName>
                                        </p:attrNameLst>
                                      </p:cBhvr>
                                      <p:to>
                                        <p:strVal val="visible"/>
                                      </p:to>
                                    </p:set>
                                    <p:animEffect transition="in" filter="barn(inVertical)">
                                      <p:cBhvr>
                                        <p:cTn id="68" dur="500"/>
                                        <p:tgtEl>
                                          <p:spTgt spid="14">
                                            <p:txEl>
                                              <p:pRg st="10" end="10"/>
                                            </p:txEl>
                                          </p:spTgt>
                                        </p:tgtEl>
                                      </p:cBhvr>
                                    </p:animEffect>
                                  </p:childTnLst>
                                </p:cTn>
                              </p:par>
                              <p:par>
                                <p:cTn id="69" presetID="16" presetClass="entr" presetSubtype="21" fill="hold" nodeType="withEffect">
                                  <p:stCondLst>
                                    <p:cond delay="0"/>
                                  </p:stCondLst>
                                  <p:childTnLst>
                                    <p:set>
                                      <p:cBhvr>
                                        <p:cTn id="70" dur="1" fill="hold">
                                          <p:stCondLst>
                                            <p:cond delay="0"/>
                                          </p:stCondLst>
                                        </p:cTn>
                                        <p:tgtEl>
                                          <p:spTgt spid="14">
                                            <p:txEl>
                                              <p:pRg st="11" end="11"/>
                                            </p:txEl>
                                          </p:spTgt>
                                        </p:tgtEl>
                                        <p:attrNameLst>
                                          <p:attrName>style.visibility</p:attrName>
                                        </p:attrNameLst>
                                      </p:cBhvr>
                                      <p:to>
                                        <p:strVal val="visible"/>
                                      </p:to>
                                    </p:set>
                                    <p:animEffect transition="in" filter="barn(inVertical)">
                                      <p:cBhvr>
                                        <p:cTn id="71" dur="500"/>
                                        <p:tgtEl>
                                          <p:spTgt spid="14">
                                            <p:txEl>
                                              <p:pRg st="11" end="11"/>
                                            </p:txEl>
                                          </p:spTgt>
                                        </p:tgtEl>
                                      </p:cBhvr>
                                    </p:animEffect>
                                  </p:childTnLst>
                                </p:cTn>
                              </p:par>
                              <p:par>
                                <p:cTn id="72" presetID="16" presetClass="entr" presetSubtype="21" fill="hold" nodeType="withEffect">
                                  <p:stCondLst>
                                    <p:cond delay="0"/>
                                  </p:stCondLst>
                                  <p:childTnLst>
                                    <p:set>
                                      <p:cBhvr>
                                        <p:cTn id="73" dur="1" fill="hold">
                                          <p:stCondLst>
                                            <p:cond delay="0"/>
                                          </p:stCondLst>
                                        </p:cTn>
                                        <p:tgtEl>
                                          <p:spTgt spid="14">
                                            <p:txEl>
                                              <p:pRg st="12" end="12"/>
                                            </p:txEl>
                                          </p:spTgt>
                                        </p:tgtEl>
                                        <p:attrNameLst>
                                          <p:attrName>style.visibility</p:attrName>
                                        </p:attrNameLst>
                                      </p:cBhvr>
                                      <p:to>
                                        <p:strVal val="visible"/>
                                      </p:to>
                                    </p:set>
                                    <p:animEffect transition="in" filter="barn(inVertical)">
                                      <p:cBhvr>
                                        <p:cTn id="74" dur="500"/>
                                        <p:tgtEl>
                                          <p:spTgt spid="14">
                                            <p:txEl>
                                              <p:pRg st="12" end="12"/>
                                            </p:txEl>
                                          </p:spTgt>
                                        </p:tgtEl>
                                      </p:cBhvr>
                                    </p:animEffect>
                                  </p:childTnLst>
                                </p:cTn>
                              </p:par>
                              <p:par>
                                <p:cTn id="75" presetID="16" presetClass="entr" presetSubtype="21" fill="hold" nodeType="withEffect">
                                  <p:stCondLst>
                                    <p:cond delay="0"/>
                                  </p:stCondLst>
                                  <p:childTnLst>
                                    <p:set>
                                      <p:cBhvr>
                                        <p:cTn id="76" dur="1" fill="hold">
                                          <p:stCondLst>
                                            <p:cond delay="0"/>
                                          </p:stCondLst>
                                        </p:cTn>
                                        <p:tgtEl>
                                          <p:spTgt spid="14">
                                            <p:txEl>
                                              <p:pRg st="13" end="13"/>
                                            </p:txEl>
                                          </p:spTgt>
                                        </p:tgtEl>
                                        <p:attrNameLst>
                                          <p:attrName>style.visibility</p:attrName>
                                        </p:attrNameLst>
                                      </p:cBhvr>
                                      <p:to>
                                        <p:strVal val="visible"/>
                                      </p:to>
                                    </p:set>
                                    <p:animEffect transition="in" filter="barn(inVertical)">
                                      <p:cBhvr>
                                        <p:cTn id="77" dur="500"/>
                                        <p:tgtEl>
                                          <p:spTgt spid="1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build="p"/>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5BA7203-E18A-4594-9991-EFE3B8E4D591}"/>
              </a:ext>
            </a:extLst>
          </p:cNvPr>
          <p:cNvSpPr>
            <a:spLocks noGrp="1"/>
          </p:cNvSpPr>
          <p:nvPr>
            <p:ph type="title" idx="4294967295"/>
          </p:nvPr>
        </p:nvSpPr>
        <p:spPr>
          <a:xfrm>
            <a:off x="0" y="287338"/>
            <a:ext cx="12192000" cy="1449387"/>
          </a:xfrm>
        </p:spPr>
        <p:txBody>
          <a:bodyPr/>
          <a:lstStyle/>
          <a:p>
            <a:pPr algn="ctr"/>
            <a:r>
              <a:rPr lang="en-US" dirty="0"/>
              <a:t>TOTAL BEDS REPORTED </a:t>
            </a:r>
            <a:br>
              <a:rPr lang="en-US" dirty="0"/>
            </a:br>
            <a:r>
              <a:rPr lang="en-US" dirty="0"/>
              <a:t>2023 VS 2024</a:t>
            </a:r>
          </a:p>
        </p:txBody>
      </p:sp>
      <p:graphicFrame>
        <p:nvGraphicFramePr>
          <p:cNvPr id="8" name="Content Placeholder 5" descr="Bar charts">
            <a:extLst>
              <a:ext uri="{FF2B5EF4-FFF2-40B4-BE49-F238E27FC236}">
                <a16:creationId xmlns:a16="http://schemas.microsoft.com/office/drawing/2014/main" id="{6EC5BF26-2477-4F05-8212-95DB51239241}"/>
              </a:ext>
            </a:extLst>
          </p:cNvPr>
          <p:cNvGraphicFramePr>
            <a:graphicFrameLocks noGrp="1"/>
          </p:cNvGraphicFramePr>
          <p:nvPr>
            <p:ph idx="4294967295"/>
            <p:extLst>
              <p:ext uri="{D42A27DB-BD31-4B8C-83A1-F6EECF244321}">
                <p14:modId xmlns:p14="http://schemas.microsoft.com/office/powerpoint/2010/main" val="1739845573"/>
              </p:ext>
            </p:extLst>
          </p:nvPr>
        </p:nvGraphicFramePr>
        <p:xfrm>
          <a:off x="484981" y="2050547"/>
          <a:ext cx="11222037" cy="4368800"/>
        </p:xfrm>
        <a:graphic>
          <a:graphicData uri="http://schemas.openxmlformats.org/drawingml/2006/chart">
            <c:chart xmlns:c="http://schemas.openxmlformats.org/drawingml/2006/chart" xmlns:r="http://schemas.openxmlformats.org/officeDocument/2006/relationships" r:id="rId3"/>
          </a:graphicData>
        </a:graphic>
      </p:graphicFrame>
      <p:sp>
        <p:nvSpPr>
          <p:cNvPr id="2" name="Arrow: Down 1">
            <a:extLst>
              <a:ext uri="{FF2B5EF4-FFF2-40B4-BE49-F238E27FC236}">
                <a16:creationId xmlns:a16="http://schemas.microsoft.com/office/drawing/2014/main" id="{3706D160-84C2-78D1-C830-45BBA1C008D5}"/>
              </a:ext>
            </a:extLst>
          </p:cNvPr>
          <p:cNvSpPr/>
          <p:nvPr/>
        </p:nvSpPr>
        <p:spPr>
          <a:xfrm>
            <a:off x="2576945" y="2819400"/>
            <a:ext cx="129309" cy="54494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2D8461C-5947-DC97-99D6-244D61416503}"/>
              </a:ext>
            </a:extLst>
          </p:cNvPr>
          <p:cNvSpPr/>
          <p:nvPr/>
        </p:nvSpPr>
        <p:spPr>
          <a:xfrm>
            <a:off x="2236447" y="2335875"/>
            <a:ext cx="810304" cy="461665"/>
          </a:xfrm>
          <a:prstGeom prst="rect">
            <a:avLst/>
          </a:prstGeom>
          <a:noFill/>
        </p:spPr>
        <p:txBody>
          <a:bodyPr wrap="square" lIns="91440" tIns="45720" rIns="91440" bIns="45720">
            <a:spAutoFit/>
          </a:bodyPr>
          <a:lstStyle/>
          <a:p>
            <a:pPr algn="ctr"/>
            <a:r>
              <a:rPr lang="en-US" sz="2400" b="1" cap="none" spc="0" dirty="0">
                <a:ln w="22225">
                  <a:noFill/>
                  <a:prstDash val="solid"/>
                </a:ln>
                <a:effectLst/>
              </a:rPr>
              <a:t>-33</a:t>
            </a:r>
          </a:p>
        </p:txBody>
      </p:sp>
      <p:sp>
        <p:nvSpPr>
          <p:cNvPr id="4" name="Arrow: Down 3">
            <a:extLst>
              <a:ext uri="{FF2B5EF4-FFF2-40B4-BE49-F238E27FC236}">
                <a16:creationId xmlns:a16="http://schemas.microsoft.com/office/drawing/2014/main" id="{C3EB27AA-5645-1ED1-CE89-F7BFCA6AA145}"/>
              </a:ext>
            </a:extLst>
          </p:cNvPr>
          <p:cNvSpPr/>
          <p:nvPr/>
        </p:nvSpPr>
        <p:spPr>
          <a:xfrm>
            <a:off x="6776995" y="3460020"/>
            <a:ext cx="129309" cy="54494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E5B9C48-D71B-B1BF-A708-65E7091D30C2}"/>
              </a:ext>
            </a:extLst>
          </p:cNvPr>
          <p:cNvSpPr/>
          <p:nvPr/>
        </p:nvSpPr>
        <p:spPr>
          <a:xfrm>
            <a:off x="8547378" y="1819715"/>
            <a:ext cx="810304" cy="461665"/>
          </a:xfrm>
          <a:prstGeom prst="rect">
            <a:avLst/>
          </a:prstGeom>
          <a:noFill/>
        </p:spPr>
        <p:txBody>
          <a:bodyPr wrap="square" lIns="91440" tIns="45720" rIns="91440" bIns="45720">
            <a:spAutoFit/>
          </a:bodyPr>
          <a:lstStyle/>
          <a:p>
            <a:pPr algn="ctr"/>
            <a:r>
              <a:rPr lang="en-US" sz="2400" b="1" dirty="0">
                <a:ln w="22225">
                  <a:noFill/>
                  <a:prstDash val="solid"/>
                </a:ln>
              </a:rPr>
              <a:t>+15</a:t>
            </a:r>
            <a:endParaRPr lang="en-US" sz="2400" b="1" cap="none" spc="0" dirty="0">
              <a:ln w="22225">
                <a:noFill/>
                <a:prstDash val="solid"/>
              </a:ln>
              <a:effectLst/>
            </a:endParaRPr>
          </a:p>
        </p:txBody>
      </p:sp>
      <p:sp>
        <p:nvSpPr>
          <p:cNvPr id="7" name="Rectangle 6">
            <a:extLst>
              <a:ext uri="{FF2B5EF4-FFF2-40B4-BE49-F238E27FC236}">
                <a16:creationId xmlns:a16="http://schemas.microsoft.com/office/drawing/2014/main" id="{68546E8B-FA3B-AE06-EA42-3B22D9BAAF94}"/>
              </a:ext>
            </a:extLst>
          </p:cNvPr>
          <p:cNvSpPr/>
          <p:nvPr/>
        </p:nvSpPr>
        <p:spPr>
          <a:xfrm>
            <a:off x="6436497" y="2998355"/>
            <a:ext cx="810304" cy="461665"/>
          </a:xfrm>
          <a:prstGeom prst="rect">
            <a:avLst/>
          </a:prstGeom>
          <a:noFill/>
        </p:spPr>
        <p:txBody>
          <a:bodyPr wrap="square" lIns="91440" tIns="45720" rIns="91440" bIns="45720">
            <a:spAutoFit/>
          </a:bodyPr>
          <a:lstStyle/>
          <a:p>
            <a:pPr algn="ctr"/>
            <a:r>
              <a:rPr lang="en-US" sz="2400" b="1" cap="none" spc="0" dirty="0">
                <a:ln w="22225">
                  <a:noFill/>
                  <a:prstDash val="solid"/>
                </a:ln>
                <a:effectLst/>
              </a:rPr>
              <a:t>-46</a:t>
            </a:r>
          </a:p>
        </p:txBody>
      </p:sp>
      <p:sp>
        <p:nvSpPr>
          <p:cNvPr id="9" name="Rectangle 8">
            <a:extLst>
              <a:ext uri="{FF2B5EF4-FFF2-40B4-BE49-F238E27FC236}">
                <a16:creationId xmlns:a16="http://schemas.microsoft.com/office/drawing/2014/main" id="{90DA8676-9622-577F-2941-4A672D59018E}"/>
              </a:ext>
            </a:extLst>
          </p:cNvPr>
          <p:cNvSpPr/>
          <p:nvPr/>
        </p:nvSpPr>
        <p:spPr>
          <a:xfrm>
            <a:off x="4314629" y="2492817"/>
            <a:ext cx="810304" cy="461665"/>
          </a:xfrm>
          <a:prstGeom prst="rect">
            <a:avLst/>
          </a:prstGeom>
          <a:noFill/>
        </p:spPr>
        <p:txBody>
          <a:bodyPr wrap="square" lIns="91440" tIns="45720" rIns="91440" bIns="45720">
            <a:spAutoFit/>
          </a:bodyPr>
          <a:lstStyle/>
          <a:p>
            <a:pPr algn="ctr"/>
            <a:r>
              <a:rPr lang="en-US" sz="2400" b="1" dirty="0">
                <a:ln w="22225">
                  <a:noFill/>
                  <a:prstDash val="solid"/>
                </a:ln>
              </a:rPr>
              <a:t>+93</a:t>
            </a:r>
            <a:endParaRPr lang="en-US" sz="2400" b="1" cap="none" spc="0" dirty="0">
              <a:ln w="22225">
                <a:noFill/>
                <a:prstDash val="solid"/>
              </a:ln>
              <a:effectLst/>
            </a:endParaRPr>
          </a:p>
        </p:txBody>
      </p:sp>
      <p:sp>
        <p:nvSpPr>
          <p:cNvPr id="10" name="Rectangle 9">
            <a:extLst>
              <a:ext uri="{FF2B5EF4-FFF2-40B4-BE49-F238E27FC236}">
                <a16:creationId xmlns:a16="http://schemas.microsoft.com/office/drawing/2014/main" id="{70E8830D-9314-11C1-CDB8-E425AE3FD307}"/>
              </a:ext>
            </a:extLst>
          </p:cNvPr>
          <p:cNvSpPr/>
          <p:nvPr/>
        </p:nvSpPr>
        <p:spPr>
          <a:xfrm>
            <a:off x="10593233" y="2105042"/>
            <a:ext cx="810304" cy="461665"/>
          </a:xfrm>
          <a:prstGeom prst="rect">
            <a:avLst/>
          </a:prstGeom>
          <a:noFill/>
        </p:spPr>
        <p:txBody>
          <a:bodyPr wrap="square" lIns="91440" tIns="45720" rIns="91440" bIns="45720">
            <a:spAutoFit/>
          </a:bodyPr>
          <a:lstStyle/>
          <a:p>
            <a:pPr algn="ctr"/>
            <a:r>
              <a:rPr lang="en-US" sz="2400" b="1" dirty="0">
                <a:ln w="22225">
                  <a:noFill/>
                  <a:prstDash val="solid"/>
                </a:ln>
              </a:rPr>
              <a:t>+59</a:t>
            </a:r>
            <a:endParaRPr lang="en-US" sz="2400" b="1" cap="none" spc="0" dirty="0">
              <a:ln w="22225">
                <a:noFill/>
                <a:prstDash val="solid"/>
              </a:ln>
              <a:effectLst/>
            </a:endParaRPr>
          </a:p>
        </p:txBody>
      </p:sp>
      <p:sp>
        <p:nvSpPr>
          <p:cNvPr id="12" name="TextBox 11">
            <a:extLst>
              <a:ext uri="{FF2B5EF4-FFF2-40B4-BE49-F238E27FC236}">
                <a16:creationId xmlns:a16="http://schemas.microsoft.com/office/drawing/2014/main" id="{4CE8E13E-1D3B-4B0E-7666-3ED030BD4E30}"/>
              </a:ext>
            </a:extLst>
          </p:cNvPr>
          <p:cNvSpPr txBox="1"/>
          <p:nvPr/>
        </p:nvSpPr>
        <p:spPr>
          <a:xfrm>
            <a:off x="59265" y="6441207"/>
            <a:ext cx="12073467" cy="307777"/>
          </a:xfrm>
          <a:prstGeom prst="rect">
            <a:avLst/>
          </a:prstGeom>
          <a:noFill/>
        </p:spPr>
        <p:txBody>
          <a:bodyPr wrap="square" rtlCol="0">
            <a:spAutoFit/>
          </a:bodyPr>
          <a:lstStyle/>
          <a:p>
            <a:pPr algn="ctr"/>
            <a:r>
              <a:rPr lang="en-US" sz="1400" dirty="0"/>
              <a:t>***171 PSH Beds and 186 OPH Beds are Non-HMIS Participating</a:t>
            </a:r>
          </a:p>
        </p:txBody>
      </p:sp>
    </p:spTree>
    <p:extLst>
      <p:ext uri="{BB962C8B-B14F-4D97-AF65-F5344CB8AC3E}">
        <p14:creationId xmlns:p14="http://schemas.microsoft.com/office/powerpoint/2010/main" val="128420084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500"/>
                                        <p:tgtEl>
                                          <p:spTgt spid="5"/>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5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ppt_x"/>
                                          </p:val>
                                        </p:tav>
                                        <p:tav tm="100000">
                                          <p:val>
                                            <p:strVal val="#ppt_x"/>
                                          </p:val>
                                        </p:tav>
                                      </p:tavLst>
                                    </p:anim>
                                    <p:anim calcmode="lin" valueType="num">
                                      <p:cBhvr additive="base">
                                        <p:cTn id="4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8" grpId="0">
        <p:bldAsOne/>
      </p:bldGraphic>
      <p:bldP spid="3" grpId="0"/>
      <p:bldP spid="5" grpId="0"/>
      <p:bldP spid="7" grpId="0"/>
      <p:bldP spid="9" grpId="0"/>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16A0E3C-60E6-4F39-BC55-5F7C224E1F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C5025DAC-8B93-4160-B017-3A274A5828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67B74F2B-9534-4540-96B0-5C8E958B9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2FEFADC-1ECC-45BD-B9E8-3CFEF6CE4471}"/>
              </a:ext>
            </a:extLst>
          </p:cNvPr>
          <p:cNvSpPr>
            <a:spLocks noGrp="1"/>
          </p:cNvSpPr>
          <p:nvPr>
            <p:ph type="title"/>
          </p:nvPr>
        </p:nvSpPr>
        <p:spPr>
          <a:xfrm>
            <a:off x="4178412" y="960582"/>
            <a:ext cx="8072582" cy="831387"/>
          </a:xfrm>
        </p:spPr>
        <p:txBody>
          <a:bodyPr vert="horz" lIns="91440" tIns="45720" rIns="91440" bIns="45720" rtlCol="0" anchor="b">
            <a:normAutofit/>
          </a:bodyPr>
          <a:lstStyle/>
          <a:p>
            <a:r>
              <a:rPr lang="en-US" sz="4400" dirty="0">
                <a:solidFill>
                  <a:schemeClr val="tx1">
                    <a:lumMod val="75000"/>
                    <a:lumOff val="25000"/>
                  </a:schemeClr>
                </a:solidFill>
              </a:rPr>
              <a:t>Emergency Shelter Overflow Beds</a:t>
            </a:r>
          </a:p>
        </p:txBody>
      </p:sp>
      <p:cxnSp>
        <p:nvCxnSpPr>
          <p:cNvPr id="19" name="Straight Connector 18">
            <a:extLst>
              <a:ext uri="{FF2B5EF4-FFF2-40B4-BE49-F238E27FC236}">
                <a16:creationId xmlns:a16="http://schemas.microsoft.com/office/drawing/2014/main" id="{33BECB2B-2CFA-412C-880F-C4B6097493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42903" y="1917852"/>
            <a:ext cx="59436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20F28FD-683A-4188-810D-0EBFAB2865CA}"/>
              </a:ext>
            </a:extLst>
          </p:cNvPr>
          <p:cNvSpPr>
            <a:spLocks noGrp="1"/>
          </p:cNvSpPr>
          <p:nvPr>
            <p:ph idx="1"/>
          </p:nvPr>
        </p:nvSpPr>
        <p:spPr>
          <a:xfrm>
            <a:off x="5172074" y="2108201"/>
            <a:ext cx="5943600" cy="1937323"/>
          </a:xfrm>
        </p:spPr>
        <p:txBody>
          <a:bodyPr vert="horz" lIns="0" tIns="45720" rIns="0" bIns="45720" rtlCol="0">
            <a:noAutofit/>
          </a:bodyPr>
          <a:lstStyle/>
          <a:p>
            <a:pPr marL="0" indent="0">
              <a:buFont typeface="Calibri" panose="020F0502020204030204" pitchFamily="34" charset="0"/>
              <a:buNone/>
            </a:pPr>
            <a:r>
              <a:rPr lang="en-US" sz="2600" dirty="0">
                <a:latin typeface="+mj-lt"/>
              </a:rPr>
              <a:t>When an emergency shelter program provides overflow mats or cots above normal capacity in extreme circumstances</a:t>
            </a:r>
          </a:p>
          <a:p>
            <a:pPr marL="0" indent="0">
              <a:buFont typeface="Calibri" panose="020F0502020204030204" pitchFamily="34" charset="0"/>
              <a:buNone/>
            </a:pPr>
            <a:r>
              <a:rPr lang="en-US" dirty="0">
                <a:latin typeface="+mj-lt"/>
              </a:rPr>
              <a:t> Example: TSA Weather Nights</a:t>
            </a:r>
          </a:p>
        </p:txBody>
      </p:sp>
      <p:pic>
        <p:nvPicPr>
          <p:cNvPr id="12" name="Picture 11" descr="A person holding an umbrella&#10;&#10;Description automatically generated with medium confidence">
            <a:extLst>
              <a:ext uri="{FF2B5EF4-FFF2-40B4-BE49-F238E27FC236}">
                <a16:creationId xmlns:a16="http://schemas.microsoft.com/office/drawing/2014/main" id="{B4B34B68-9127-FA76-8BED-497221DD8921}"/>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00370" y="960582"/>
            <a:ext cx="3777672" cy="3468590"/>
          </a:xfrm>
          <a:prstGeom prst="rect">
            <a:avLst/>
          </a:prstGeom>
        </p:spPr>
      </p:pic>
      <p:graphicFrame>
        <p:nvGraphicFramePr>
          <p:cNvPr id="14" name="Table 15">
            <a:extLst>
              <a:ext uri="{FF2B5EF4-FFF2-40B4-BE49-F238E27FC236}">
                <a16:creationId xmlns:a16="http://schemas.microsoft.com/office/drawing/2014/main" id="{14019E06-6FB6-1E08-5942-472F7744593D}"/>
              </a:ext>
            </a:extLst>
          </p:cNvPr>
          <p:cNvGraphicFramePr>
            <a:graphicFrameLocks noGrp="1"/>
          </p:cNvGraphicFramePr>
          <p:nvPr>
            <p:extLst>
              <p:ext uri="{D42A27DB-BD31-4B8C-83A1-F6EECF244321}">
                <p14:modId xmlns:p14="http://schemas.microsoft.com/office/powerpoint/2010/main" val="130020651"/>
              </p:ext>
            </p:extLst>
          </p:nvPr>
        </p:nvGraphicFramePr>
        <p:xfrm>
          <a:off x="4629292" y="4210762"/>
          <a:ext cx="6486382" cy="1499716"/>
        </p:xfrm>
        <a:graphic>
          <a:graphicData uri="http://schemas.openxmlformats.org/drawingml/2006/table">
            <a:tbl>
              <a:tblPr firstRow="1" bandRow="1">
                <a:tableStyleId>{5C22544A-7EE6-4342-B048-85BDC9FD1C3A}</a:tableStyleId>
              </a:tblPr>
              <a:tblGrid>
                <a:gridCol w="3243191">
                  <a:extLst>
                    <a:ext uri="{9D8B030D-6E8A-4147-A177-3AD203B41FA5}">
                      <a16:colId xmlns:a16="http://schemas.microsoft.com/office/drawing/2014/main" val="3388871783"/>
                    </a:ext>
                  </a:extLst>
                </a:gridCol>
                <a:gridCol w="3243191">
                  <a:extLst>
                    <a:ext uri="{9D8B030D-6E8A-4147-A177-3AD203B41FA5}">
                      <a16:colId xmlns:a16="http://schemas.microsoft.com/office/drawing/2014/main" val="1762243086"/>
                    </a:ext>
                  </a:extLst>
                </a:gridCol>
              </a:tblGrid>
              <a:tr h="749858">
                <a:tc>
                  <a:txBody>
                    <a:bodyPr/>
                    <a:lstStyle/>
                    <a:p>
                      <a:pPr algn="ctr"/>
                      <a:r>
                        <a:rPr lang="en-US" sz="3200" dirty="0"/>
                        <a:t>2023</a:t>
                      </a:r>
                    </a:p>
                  </a:txBody>
                  <a:tcPr/>
                </a:tc>
                <a:tc>
                  <a:txBody>
                    <a:bodyPr/>
                    <a:lstStyle/>
                    <a:p>
                      <a:pPr algn="ctr"/>
                      <a:r>
                        <a:rPr lang="en-US" sz="3200" dirty="0"/>
                        <a:t>2024</a:t>
                      </a:r>
                    </a:p>
                  </a:txBody>
                  <a:tcPr/>
                </a:tc>
                <a:extLst>
                  <a:ext uri="{0D108BD9-81ED-4DB2-BD59-A6C34878D82A}">
                    <a16:rowId xmlns:a16="http://schemas.microsoft.com/office/drawing/2014/main" val="2993769766"/>
                  </a:ext>
                </a:extLst>
              </a:tr>
              <a:tr h="749858">
                <a:tc>
                  <a:txBody>
                    <a:bodyPr/>
                    <a:lstStyle/>
                    <a:p>
                      <a:pPr algn="ctr"/>
                      <a:r>
                        <a:rPr lang="en-US" sz="2000" dirty="0"/>
                        <a:t>92 Overflow Beds Reported</a:t>
                      </a:r>
                    </a:p>
                  </a:txBody>
                  <a:tcPr/>
                </a:tc>
                <a:tc>
                  <a:txBody>
                    <a:bodyPr/>
                    <a:lstStyle/>
                    <a:p>
                      <a:pPr algn="ctr"/>
                      <a:r>
                        <a:rPr lang="en-US" sz="2000" dirty="0"/>
                        <a:t>70 Overflow Beds Reported</a:t>
                      </a:r>
                    </a:p>
                  </a:txBody>
                  <a:tcPr/>
                </a:tc>
                <a:extLst>
                  <a:ext uri="{0D108BD9-81ED-4DB2-BD59-A6C34878D82A}">
                    <a16:rowId xmlns:a16="http://schemas.microsoft.com/office/drawing/2014/main" val="1720136450"/>
                  </a:ext>
                </a:extLst>
              </a:tr>
            </a:tbl>
          </a:graphicData>
        </a:graphic>
      </p:graphicFrame>
      <p:sp>
        <p:nvSpPr>
          <p:cNvPr id="16" name="TextBox 15">
            <a:extLst>
              <a:ext uri="{FF2B5EF4-FFF2-40B4-BE49-F238E27FC236}">
                <a16:creationId xmlns:a16="http://schemas.microsoft.com/office/drawing/2014/main" id="{B8BDA8DE-EBE0-B003-4F8E-9B7E6927AED8}"/>
              </a:ext>
            </a:extLst>
          </p:cNvPr>
          <p:cNvSpPr txBox="1"/>
          <p:nvPr/>
        </p:nvSpPr>
        <p:spPr>
          <a:xfrm>
            <a:off x="415636" y="4960620"/>
            <a:ext cx="3343564" cy="646331"/>
          </a:xfrm>
          <a:prstGeom prst="rect">
            <a:avLst/>
          </a:prstGeom>
          <a:noFill/>
        </p:spPr>
        <p:txBody>
          <a:bodyPr wrap="square" rtlCol="0">
            <a:spAutoFit/>
          </a:bodyPr>
          <a:lstStyle/>
          <a:p>
            <a:r>
              <a:rPr lang="en-US" dirty="0">
                <a:highlight>
                  <a:srgbClr val="C0C0C0"/>
                </a:highlight>
              </a:rPr>
              <a:t>Reduction in Overflow Beds Due to Changes Related to DV Shelter</a:t>
            </a:r>
          </a:p>
        </p:txBody>
      </p:sp>
    </p:spTree>
    <p:extLst>
      <p:ext uri="{BB962C8B-B14F-4D97-AF65-F5344CB8AC3E}">
        <p14:creationId xmlns:p14="http://schemas.microsoft.com/office/powerpoint/2010/main" val="31455138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3">
                                            <p:txEl>
                                              <p:pRg st="0" end="0"/>
                                            </p:txEl>
                                          </p:spTgt>
                                        </p:tgtEl>
                                      </p:cBhvr>
                                    </p:animEffect>
                                    <p:animScale>
                                      <p:cBhvr>
                                        <p:cTn id="12" dur="250" autoRev="1" fill="hold"/>
                                        <p:tgtEl>
                                          <p:spTgt spid="3">
                                            <p:txEl>
                                              <p:pRg st="0" end="0"/>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3">
                                            <p:txEl>
                                              <p:pRg st="1" end="1"/>
                                            </p:txEl>
                                          </p:spTgt>
                                        </p:tgtEl>
                                      </p:cBhvr>
                                    </p:animEffect>
                                    <p:animScale>
                                      <p:cBhvr>
                                        <p:cTn id="17" dur="250" autoRev="1" fill="hold"/>
                                        <p:tgtEl>
                                          <p:spTgt spid="3">
                                            <p:txEl>
                                              <p:pRg st="1" end="1"/>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circle(in)">
                                      <p:cBhvr>
                                        <p:cTn id="28"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5BA7203-E18A-4594-9991-EFE3B8E4D591}"/>
              </a:ext>
            </a:extLst>
          </p:cNvPr>
          <p:cNvSpPr>
            <a:spLocks noGrp="1"/>
          </p:cNvSpPr>
          <p:nvPr>
            <p:ph type="title" idx="4294967295"/>
          </p:nvPr>
        </p:nvSpPr>
        <p:spPr>
          <a:xfrm>
            <a:off x="716588" y="351223"/>
            <a:ext cx="10758824" cy="1449387"/>
          </a:xfrm>
        </p:spPr>
        <p:txBody>
          <a:bodyPr/>
          <a:lstStyle/>
          <a:p>
            <a:pPr algn="ctr"/>
            <a:r>
              <a:rPr lang="en-US" dirty="0"/>
              <a:t>BED UTILIZATION RATE (PIT)</a:t>
            </a:r>
            <a:br>
              <a:rPr lang="en-US" dirty="0"/>
            </a:br>
            <a:r>
              <a:rPr lang="en-US" dirty="0">
                <a:solidFill>
                  <a:schemeClr val="accent5">
                    <a:lumMod val="75000"/>
                  </a:schemeClr>
                </a:solidFill>
              </a:rPr>
              <a:t>TOTALS	:	</a:t>
            </a:r>
            <a:r>
              <a:rPr lang="en-US" u="sng" dirty="0">
                <a:solidFill>
                  <a:schemeClr val="accent5">
                    <a:lumMod val="75000"/>
                  </a:schemeClr>
                </a:solidFill>
              </a:rPr>
              <a:t>2023</a:t>
            </a:r>
            <a:r>
              <a:rPr lang="en-US" dirty="0">
                <a:solidFill>
                  <a:schemeClr val="accent5">
                    <a:lumMod val="75000"/>
                  </a:schemeClr>
                </a:solidFill>
              </a:rPr>
              <a:t>		</a:t>
            </a:r>
            <a:r>
              <a:rPr lang="en-US" u="sng" dirty="0">
                <a:solidFill>
                  <a:schemeClr val="accent5">
                    <a:lumMod val="75000"/>
                  </a:schemeClr>
                </a:solidFill>
              </a:rPr>
              <a:t>2024</a:t>
            </a:r>
          </a:p>
        </p:txBody>
      </p:sp>
      <p:graphicFrame>
        <p:nvGraphicFramePr>
          <p:cNvPr id="8" name="Content Placeholder 5" descr="Bar charts">
            <a:extLst>
              <a:ext uri="{FF2B5EF4-FFF2-40B4-BE49-F238E27FC236}">
                <a16:creationId xmlns:a16="http://schemas.microsoft.com/office/drawing/2014/main" id="{6EC5BF26-2477-4F05-8212-95DB51239241}"/>
              </a:ext>
            </a:extLst>
          </p:cNvPr>
          <p:cNvGraphicFramePr>
            <a:graphicFrameLocks noGrp="1"/>
          </p:cNvGraphicFramePr>
          <p:nvPr>
            <p:ph idx="4294967295"/>
            <p:extLst>
              <p:ext uri="{D42A27DB-BD31-4B8C-83A1-F6EECF244321}">
                <p14:modId xmlns:p14="http://schemas.microsoft.com/office/powerpoint/2010/main" val="915561315"/>
              </p:ext>
            </p:extLst>
          </p:nvPr>
        </p:nvGraphicFramePr>
        <p:xfrm>
          <a:off x="582806" y="2334925"/>
          <a:ext cx="11222037" cy="43688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0108E934-7DBB-AF9B-8F73-59FCE0F8CACB}"/>
              </a:ext>
            </a:extLst>
          </p:cNvPr>
          <p:cNvSpPr txBox="1"/>
          <p:nvPr/>
        </p:nvSpPr>
        <p:spPr>
          <a:xfrm>
            <a:off x="5691716" y="1657498"/>
            <a:ext cx="912284" cy="584775"/>
          </a:xfrm>
          <a:prstGeom prst="rect">
            <a:avLst/>
          </a:prstGeom>
          <a:noFill/>
        </p:spPr>
        <p:txBody>
          <a:bodyPr wrap="square" rtlCol="0">
            <a:spAutoFit/>
          </a:bodyPr>
          <a:lstStyle/>
          <a:p>
            <a:r>
              <a:rPr lang="en-US" sz="3200" b="1" dirty="0"/>
              <a:t>76%</a:t>
            </a:r>
          </a:p>
        </p:txBody>
      </p:sp>
      <p:sp>
        <p:nvSpPr>
          <p:cNvPr id="3" name="TextBox 2">
            <a:extLst>
              <a:ext uri="{FF2B5EF4-FFF2-40B4-BE49-F238E27FC236}">
                <a16:creationId xmlns:a16="http://schemas.microsoft.com/office/drawing/2014/main" id="{F742B96C-26BF-EBDA-53E3-5D2FDCCBC177}"/>
              </a:ext>
            </a:extLst>
          </p:cNvPr>
          <p:cNvSpPr txBox="1"/>
          <p:nvPr/>
        </p:nvSpPr>
        <p:spPr>
          <a:xfrm>
            <a:off x="8583564" y="1657498"/>
            <a:ext cx="912284" cy="584775"/>
          </a:xfrm>
          <a:prstGeom prst="rect">
            <a:avLst/>
          </a:prstGeom>
          <a:noFill/>
        </p:spPr>
        <p:txBody>
          <a:bodyPr wrap="square" rtlCol="0">
            <a:spAutoFit/>
          </a:bodyPr>
          <a:lstStyle/>
          <a:p>
            <a:r>
              <a:rPr lang="en-US" sz="3200" b="1" dirty="0"/>
              <a:t>83%</a:t>
            </a:r>
          </a:p>
        </p:txBody>
      </p:sp>
    </p:spTree>
    <p:extLst>
      <p:ext uri="{BB962C8B-B14F-4D97-AF65-F5344CB8AC3E}">
        <p14:creationId xmlns:p14="http://schemas.microsoft.com/office/powerpoint/2010/main" val="4126890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8" grpId="0">
        <p:bldAsOne/>
      </p:bldGraphic>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690374C-1A59-4A71-8148-5C0E026A3A75}"/>
              </a:ext>
            </a:extLst>
          </p:cNvPr>
          <p:cNvSpPr>
            <a:spLocks noGrp="1"/>
          </p:cNvSpPr>
          <p:nvPr>
            <p:ph type="title"/>
          </p:nvPr>
        </p:nvSpPr>
        <p:spPr/>
        <p:txBody>
          <a:bodyPr/>
          <a:lstStyle/>
          <a:p>
            <a:r>
              <a:rPr lang="en-US" dirty="0"/>
              <a:t>HUD Household Types</a:t>
            </a:r>
          </a:p>
        </p:txBody>
      </p:sp>
      <p:sp>
        <p:nvSpPr>
          <p:cNvPr id="7" name="Content Placeholder 6">
            <a:extLst>
              <a:ext uri="{FF2B5EF4-FFF2-40B4-BE49-F238E27FC236}">
                <a16:creationId xmlns:a16="http://schemas.microsoft.com/office/drawing/2014/main" id="{21A8359F-00D6-408F-ACF5-D8A1A931CD93}"/>
              </a:ext>
            </a:extLst>
          </p:cNvPr>
          <p:cNvSpPr>
            <a:spLocks noGrp="1"/>
          </p:cNvSpPr>
          <p:nvPr>
            <p:ph idx="1"/>
          </p:nvPr>
        </p:nvSpPr>
        <p:spPr>
          <a:xfrm>
            <a:off x="5823611" y="1885125"/>
            <a:ext cx="6063399" cy="3977366"/>
          </a:xfrm>
        </p:spPr>
        <p:txBody>
          <a:bodyPr>
            <a:normAutofit/>
          </a:bodyPr>
          <a:lstStyle/>
          <a:p>
            <a:r>
              <a:rPr lang="en-US" u="sng" dirty="0"/>
              <a:t>Adult Only Households</a:t>
            </a:r>
          </a:p>
          <a:p>
            <a:pPr marL="0" indent="0">
              <a:buNone/>
            </a:pPr>
            <a:r>
              <a:rPr lang="en-US" dirty="0"/>
              <a:t> Everyone in the household is age 18 or over</a:t>
            </a:r>
          </a:p>
          <a:p>
            <a:r>
              <a:rPr lang="en-US" u="sng" dirty="0"/>
              <a:t>Adult &amp; Child Households</a:t>
            </a:r>
          </a:p>
          <a:p>
            <a:pPr marL="0" indent="0">
              <a:buNone/>
            </a:pPr>
            <a:r>
              <a:rPr lang="en-US" dirty="0"/>
              <a:t>There is at least 1 member of the household under the age of 18, and at least 1 member of the household age 18 or over</a:t>
            </a:r>
          </a:p>
          <a:p>
            <a:r>
              <a:rPr lang="en-US" u="sng" dirty="0"/>
              <a:t>Child Only Households</a:t>
            </a:r>
          </a:p>
          <a:p>
            <a:pPr marL="0" indent="0">
              <a:buNone/>
            </a:pPr>
            <a:r>
              <a:rPr lang="en-US" dirty="0"/>
              <a:t>Everyone in the household is under the age of 18</a:t>
            </a:r>
          </a:p>
        </p:txBody>
      </p:sp>
      <p:sp>
        <p:nvSpPr>
          <p:cNvPr id="2" name="TextBox 1">
            <a:extLst>
              <a:ext uri="{FF2B5EF4-FFF2-40B4-BE49-F238E27FC236}">
                <a16:creationId xmlns:a16="http://schemas.microsoft.com/office/drawing/2014/main" id="{3F4F223C-F873-1E71-E799-5EE1D3D0C997}"/>
              </a:ext>
            </a:extLst>
          </p:cNvPr>
          <p:cNvSpPr txBox="1"/>
          <p:nvPr/>
        </p:nvSpPr>
        <p:spPr>
          <a:xfrm>
            <a:off x="5015508" y="777068"/>
            <a:ext cx="7056582" cy="923330"/>
          </a:xfrm>
          <a:prstGeom prst="rect">
            <a:avLst/>
          </a:prstGeom>
          <a:noFill/>
        </p:spPr>
        <p:txBody>
          <a:bodyPr wrap="square" rtlCol="0">
            <a:spAutoFit/>
          </a:bodyPr>
          <a:lstStyle/>
          <a:p>
            <a:r>
              <a:rPr lang="en-US" dirty="0"/>
              <a:t>All beds and units must be categorized as one of the official HUD Household Types. If beds can be used for multiple household types, they must still be reported in one of the official HUD Household Types.</a:t>
            </a:r>
          </a:p>
        </p:txBody>
      </p:sp>
      <p:pic>
        <p:nvPicPr>
          <p:cNvPr id="4" name="Graphic 3" descr="House with solid fill">
            <a:extLst>
              <a:ext uri="{FF2B5EF4-FFF2-40B4-BE49-F238E27FC236}">
                <a16:creationId xmlns:a16="http://schemas.microsoft.com/office/drawing/2014/main" id="{9A97E0F2-6C21-46A0-60A7-FCB2652CED1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50509" y="2454130"/>
            <a:ext cx="914400" cy="914400"/>
          </a:xfrm>
          <a:prstGeom prst="rect">
            <a:avLst/>
          </a:prstGeom>
        </p:spPr>
      </p:pic>
    </p:spTree>
    <p:extLst>
      <p:ext uri="{BB962C8B-B14F-4D97-AF65-F5344CB8AC3E}">
        <p14:creationId xmlns:p14="http://schemas.microsoft.com/office/powerpoint/2010/main" val="21603882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xEl>
                                              <p:pRg st="0" end="0"/>
                                            </p:txEl>
                                          </p:spTgt>
                                        </p:tgtEl>
                                        <p:attrNameLst>
                                          <p:attrName>style.visibility</p:attrName>
                                        </p:attrNameLst>
                                      </p:cBhvr>
                                      <p:to>
                                        <p:strVal val="visible"/>
                                      </p:to>
                                    </p:set>
                                    <p:animEffect transition="in" filter="fade">
                                      <p:cBhvr>
                                        <p:cTn id="24" dur="1000"/>
                                        <p:tgtEl>
                                          <p:spTgt spid="7">
                                            <p:txEl>
                                              <p:pRg st="0" end="0"/>
                                            </p:txEl>
                                          </p:spTgt>
                                        </p:tgtEl>
                                      </p:cBhvr>
                                    </p:animEffect>
                                    <p:anim calcmode="lin" valueType="num">
                                      <p:cBhvr>
                                        <p:cTn id="2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7">
                                            <p:txEl>
                                              <p:pRg st="1" end="1"/>
                                            </p:txEl>
                                          </p:spTgt>
                                        </p:tgtEl>
                                        <p:attrNameLst>
                                          <p:attrName>style.visibility</p:attrName>
                                        </p:attrNameLst>
                                      </p:cBhvr>
                                      <p:to>
                                        <p:strVal val="visible"/>
                                      </p:to>
                                    </p:set>
                                    <p:animEffect transition="in" filter="fade">
                                      <p:cBhvr>
                                        <p:cTn id="31" dur="1000"/>
                                        <p:tgtEl>
                                          <p:spTgt spid="7">
                                            <p:txEl>
                                              <p:pRg st="1" end="1"/>
                                            </p:txEl>
                                          </p:spTgt>
                                        </p:tgtEl>
                                      </p:cBhvr>
                                    </p:animEffect>
                                    <p:anim calcmode="lin" valueType="num">
                                      <p:cBhvr>
                                        <p:cTn id="32"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7">
                                            <p:txEl>
                                              <p:pRg st="2" end="2"/>
                                            </p:txEl>
                                          </p:spTgt>
                                        </p:tgtEl>
                                        <p:attrNameLst>
                                          <p:attrName>style.visibility</p:attrName>
                                        </p:attrNameLst>
                                      </p:cBhvr>
                                      <p:to>
                                        <p:strVal val="visible"/>
                                      </p:to>
                                    </p:set>
                                    <p:animEffect transition="in" filter="fade">
                                      <p:cBhvr>
                                        <p:cTn id="38" dur="1000"/>
                                        <p:tgtEl>
                                          <p:spTgt spid="7">
                                            <p:txEl>
                                              <p:pRg st="2" end="2"/>
                                            </p:txEl>
                                          </p:spTgt>
                                        </p:tgtEl>
                                      </p:cBhvr>
                                    </p:animEffect>
                                    <p:anim calcmode="lin" valueType="num">
                                      <p:cBhvr>
                                        <p:cTn id="39"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40"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7">
                                            <p:txEl>
                                              <p:pRg st="3" end="3"/>
                                            </p:txEl>
                                          </p:spTgt>
                                        </p:tgtEl>
                                        <p:attrNameLst>
                                          <p:attrName>style.visibility</p:attrName>
                                        </p:attrNameLst>
                                      </p:cBhvr>
                                      <p:to>
                                        <p:strVal val="visible"/>
                                      </p:to>
                                    </p:set>
                                    <p:animEffect transition="in" filter="fade">
                                      <p:cBhvr>
                                        <p:cTn id="45" dur="1000"/>
                                        <p:tgtEl>
                                          <p:spTgt spid="7">
                                            <p:txEl>
                                              <p:pRg st="3" end="3"/>
                                            </p:txEl>
                                          </p:spTgt>
                                        </p:tgtEl>
                                      </p:cBhvr>
                                    </p:animEffect>
                                    <p:anim calcmode="lin" valueType="num">
                                      <p:cBhvr>
                                        <p:cTn id="46"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47"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7">
                                            <p:txEl>
                                              <p:pRg st="4" end="4"/>
                                            </p:txEl>
                                          </p:spTgt>
                                        </p:tgtEl>
                                        <p:attrNameLst>
                                          <p:attrName>style.visibility</p:attrName>
                                        </p:attrNameLst>
                                      </p:cBhvr>
                                      <p:to>
                                        <p:strVal val="visible"/>
                                      </p:to>
                                    </p:set>
                                    <p:animEffect transition="in" filter="fade">
                                      <p:cBhvr>
                                        <p:cTn id="52" dur="1000"/>
                                        <p:tgtEl>
                                          <p:spTgt spid="7">
                                            <p:txEl>
                                              <p:pRg st="4" end="4"/>
                                            </p:txEl>
                                          </p:spTgt>
                                        </p:tgtEl>
                                      </p:cBhvr>
                                    </p:animEffect>
                                    <p:anim calcmode="lin" valueType="num">
                                      <p:cBhvr>
                                        <p:cTn id="53"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7">
                                            <p:txEl>
                                              <p:pRg st="5" end="5"/>
                                            </p:txEl>
                                          </p:spTgt>
                                        </p:tgtEl>
                                        <p:attrNameLst>
                                          <p:attrName>style.visibility</p:attrName>
                                        </p:attrNameLst>
                                      </p:cBhvr>
                                      <p:to>
                                        <p:strVal val="visible"/>
                                      </p:to>
                                    </p:set>
                                    <p:animEffect transition="in" filter="fade">
                                      <p:cBhvr>
                                        <p:cTn id="59" dur="1000"/>
                                        <p:tgtEl>
                                          <p:spTgt spid="7">
                                            <p:txEl>
                                              <p:pRg st="5" end="5"/>
                                            </p:txEl>
                                          </p:spTgt>
                                        </p:tgtEl>
                                      </p:cBhvr>
                                    </p:animEffect>
                                    <p:anim calcmode="lin" valueType="num">
                                      <p:cBhvr>
                                        <p:cTn id="60"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61"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build="p"/>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7CC78E1-629B-4981-BA25-E8F061C40DAE}"/>
              </a:ext>
            </a:extLst>
          </p:cNvPr>
          <p:cNvSpPr>
            <a:spLocks noGrp="1"/>
          </p:cNvSpPr>
          <p:nvPr>
            <p:ph type="title" idx="4294967295"/>
          </p:nvPr>
        </p:nvSpPr>
        <p:spPr>
          <a:xfrm>
            <a:off x="0" y="155575"/>
            <a:ext cx="12192000" cy="731838"/>
          </a:xfrm>
        </p:spPr>
        <p:txBody>
          <a:bodyPr>
            <a:normAutofit fontScale="90000"/>
          </a:bodyPr>
          <a:lstStyle/>
          <a:p>
            <a:pPr algn="ctr"/>
            <a:r>
              <a:rPr lang="en-US" dirty="0"/>
              <a:t>Emergency Shelter</a:t>
            </a:r>
          </a:p>
        </p:txBody>
      </p:sp>
      <p:graphicFrame>
        <p:nvGraphicFramePr>
          <p:cNvPr id="7" name="Chart 6">
            <a:extLst>
              <a:ext uri="{FF2B5EF4-FFF2-40B4-BE49-F238E27FC236}">
                <a16:creationId xmlns:a16="http://schemas.microsoft.com/office/drawing/2014/main" id="{75A39257-7A6B-6FD3-C081-07DDB2F786FA}"/>
              </a:ext>
            </a:extLst>
          </p:cNvPr>
          <p:cNvGraphicFramePr/>
          <p:nvPr>
            <p:extLst>
              <p:ext uri="{D42A27DB-BD31-4B8C-83A1-F6EECF244321}">
                <p14:modId xmlns:p14="http://schemas.microsoft.com/office/powerpoint/2010/main" val="2651129224"/>
              </p:ext>
            </p:extLst>
          </p:nvPr>
        </p:nvGraphicFramePr>
        <p:xfrm>
          <a:off x="143934" y="2604748"/>
          <a:ext cx="5054600" cy="34713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464A1103-8344-766C-7A31-58A006F4210F}"/>
              </a:ext>
            </a:extLst>
          </p:cNvPr>
          <p:cNvGraphicFramePr/>
          <p:nvPr>
            <p:extLst>
              <p:ext uri="{D42A27DB-BD31-4B8C-83A1-F6EECF244321}">
                <p14:modId xmlns:p14="http://schemas.microsoft.com/office/powerpoint/2010/main" val="2300898867"/>
              </p:ext>
            </p:extLst>
          </p:nvPr>
        </p:nvGraphicFramePr>
        <p:xfrm>
          <a:off x="6993468" y="2604748"/>
          <a:ext cx="5054600" cy="3471333"/>
        </p:xfrm>
        <a:graphic>
          <a:graphicData uri="http://schemas.openxmlformats.org/drawingml/2006/chart">
            <c:chart xmlns:c="http://schemas.openxmlformats.org/drawingml/2006/chart" xmlns:r="http://schemas.openxmlformats.org/officeDocument/2006/relationships" r:id="rId4"/>
          </a:graphicData>
        </a:graphic>
      </p:graphicFrame>
      <p:sp>
        <p:nvSpPr>
          <p:cNvPr id="17" name="TextBox 16">
            <a:extLst>
              <a:ext uri="{FF2B5EF4-FFF2-40B4-BE49-F238E27FC236}">
                <a16:creationId xmlns:a16="http://schemas.microsoft.com/office/drawing/2014/main" id="{E0F344A6-85D9-5D3A-FF58-E5BEB1682B60}"/>
              </a:ext>
            </a:extLst>
          </p:cNvPr>
          <p:cNvSpPr txBox="1"/>
          <p:nvPr/>
        </p:nvSpPr>
        <p:spPr>
          <a:xfrm>
            <a:off x="3196667" y="1539593"/>
            <a:ext cx="5798665" cy="369332"/>
          </a:xfrm>
          <a:prstGeom prst="rect">
            <a:avLst/>
          </a:prstGeom>
          <a:noFill/>
        </p:spPr>
        <p:txBody>
          <a:bodyPr wrap="square" rtlCol="0">
            <a:spAutoFit/>
          </a:bodyPr>
          <a:lstStyle/>
          <a:p>
            <a:r>
              <a:rPr lang="en-US" dirty="0"/>
              <a:t>Adult Only Dedication Increased 12% (91 to 94)</a:t>
            </a:r>
          </a:p>
        </p:txBody>
      </p:sp>
      <p:sp>
        <p:nvSpPr>
          <p:cNvPr id="19" name="TextBox 18">
            <a:extLst>
              <a:ext uri="{FF2B5EF4-FFF2-40B4-BE49-F238E27FC236}">
                <a16:creationId xmlns:a16="http://schemas.microsoft.com/office/drawing/2014/main" id="{A82C0B22-770B-1E33-D860-8BCFD2FBA69A}"/>
              </a:ext>
            </a:extLst>
          </p:cNvPr>
          <p:cNvSpPr txBox="1"/>
          <p:nvPr/>
        </p:nvSpPr>
        <p:spPr>
          <a:xfrm>
            <a:off x="3196668" y="2069091"/>
            <a:ext cx="5798664" cy="369332"/>
          </a:xfrm>
          <a:prstGeom prst="rect">
            <a:avLst/>
          </a:prstGeom>
          <a:noFill/>
        </p:spPr>
        <p:txBody>
          <a:bodyPr wrap="square" rtlCol="0">
            <a:spAutoFit/>
          </a:bodyPr>
          <a:lstStyle/>
          <a:p>
            <a:r>
              <a:rPr lang="en-US" dirty="0"/>
              <a:t>Adult &amp; Child Dedication Decreased 13% (91 to 55)</a:t>
            </a:r>
          </a:p>
        </p:txBody>
      </p:sp>
      <p:sp>
        <p:nvSpPr>
          <p:cNvPr id="20" name="Arrow: Up 19">
            <a:extLst>
              <a:ext uri="{FF2B5EF4-FFF2-40B4-BE49-F238E27FC236}">
                <a16:creationId xmlns:a16="http://schemas.microsoft.com/office/drawing/2014/main" id="{FAC207B6-A3E6-E2A8-8CAB-449C3C411235}"/>
              </a:ext>
            </a:extLst>
          </p:cNvPr>
          <p:cNvSpPr/>
          <p:nvPr/>
        </p:nvSpPr>
        <p:spPr>
          <a:xfrm>
            <a:off x="3011287" y="1436809"/>
            <a:ext cx="218978" cy="405353"/>
          </a:xfrm>
          <a:prstGeom prst="up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Arrow: Up 20">
            <a:extLst>
              <a:ext uri="{FF2B5EF4-FFF2-40B4-BE49-F238E27FC236}">
                <a16:creationId xmlns:a16="http://schemas.microsoft.com/office/drawing/2014/main" id="{F13B6B20-06CD-7DA5-0EDF-90E937BA9408}"/>
              </a:ext>
            </a:extLst>
          </p:cNvPr>
          <p:cNvSpPr/>
          <p:nvPr/>
        </p:nvSpPr>
        <p:spPr>
          <a:xfrm rot="10800000">
            <a:off x="3011287" y="1986003"/>
            <a:ext cx="218978" cy="405353"/>
          </a:xfrm>
          <a:prstGeom prst="up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Arrow: Up 21">
            <a:extLst>
              <a:ext uri="{FF2B5EF4-FFF2-40B4-BE49-F238E27FC236}">
                <a16:creationId xmlns:a16="http://schemas.microsoft.com/office/drawing/2014/main" id="{DC5928E9-7542-DAED-7E28-FD0FA1F15700}"/>
              </a:ext>
            </a:extLst>
          </p:cNvPr>
          <p:cNvSpPr/>
          <p:nvPr/>
        </p:nvSpPr>
        <p:spPr>
          <a:xfrm>
            <a:off x="3011286" y="887615"/>
            <a:ext cx="218979" cy="405353"/>
          </a:xfrm>
          <a:prstGeom prst="upArrow">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D9A27E1-CDFB-3224-B8CE-268760551842}"/>
              </a:ext>
            </a:extLst>
          </p:cNvPr>
          <p:cNvSpPr txBox="1"/>
          <p:nvPr/>
        </p:nvSpPr>
        <p:spPr>
          <a:xfrm>
            <a:off x="3180965" y="1006723"/>
            <a:ext cx="6094229" cy="369332"/>
          </a:xfrm>
          <a:prstGeom prst="rect">
            <a:avLst/>
          </a:prstGeom>
          <a:noFill/>
        </p:spPr>
        <p:txBody>
          <a:bodyPr wrap="square" rtlCol="0">
            <a:spAutoFit/>
          </a:bodyPr>
          <a:lstStyle/>
          <a:p>
            <a:r>
              <a:rPr lang="en-US" dirty="0"/>
              <a:t>Child Only Dedication Increased 1% (No Change in # of Beds)</a:t>
            </a:r>
          </a:p>
        </p:txBody>
      </p:sp>
    </p:spTree>
    <p:extLst>
      <p:ext uri="{BB962C8B-B14F-4D97-AF65-F5344CB8AC3E}">
        <p14:creationId xmlns:p14="http://schemas.microsoft.com/office/powerpoint/2010/main" val="1744687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randombar(horizontal)">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randombar(horizontal)">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randombar(horizont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randombar(horizontal)">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randombar(horizont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randombar(horizontal)">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additive="base">
                                        <p:cTn id="42" dur="500" fill="hold"/>
                                        <p:tgtEl>
                                          <p:spTgt spid="7"/>
                                        </p:tgtEl>
                                        <p:attrNameLst>
                                          <p:attrName>ppt_x</p:attrName>
                                        </p:attrNameLst>
                                      </p:cBhvr>
                                      <p:tavLst>
                                        <p:tav tm="0">
                                          <p:val>
                                            <p:strVal val="#ppt_x"/>
                                          </p:val>
                                        </p:tav>
                                        <p:tav tm="100000">
                                          <p:val>
                                            <p:strVal val="#ppt_x"/>
                                          </p:val>
                                        </p:tav>
                                      </p:tavLst>
                                    </p:anim>
                                    <p:anim calcmode="lin" valueType="num">
                                      <p:cBhvr additive="base">
                                        <p:cTn id="4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additive="base">
                                        <p:cTn id="48" dur="500" fill="hold"/>
                                        <p:tgtEl>
                                          <p:spTgt spid="12"/>
                                        </p:tgtEl>
                                        <p:attrNameLst>
                                          <p:attrName>ppt_x</p:attrName>
                                        </p:attrNameLst>
                                      </p:cBhvr>
                                      <p:tavLst>
                                        <p:tav tm="0">
                                          <p:val>
                                            <p:strVal val="#ppt_x"/>
                                          </p:val>
                                        </p:tav>
                                        <p:tav tm="100000">
                                          <p:val>
                                            <p:strVal val="#ppt_x"/>
                                          </p:val>
                                        </p:tav>
                                      </p:tavLst>
                                    </p:anim>
                                    <p:anim calcmode="lin" valueType="num">
                                      <p:cBhvr additive="base">
                                        <p:cTn id="4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Graphic spid="7" grpId="0">
        <p:bldAsOne/>
      </p:bldGraphic>
      <p:bldGraphic spid="12" grpId="0">
        <p:bldAsOne/>
      </p:bldGraphic>
      <p:bldP spid="17" grpId="0"/>
      <p:bldP spid="19" grpId="0"/>
      <p:bldP spid="20" grpId="0" animBg="1"/>
      <p:bldP spid="21" grpId="0" animBg="1"/>
      <p:bldP spid="22" grpId="0" animBg="1"/>
      <p:bldP spid="23" grpId="0"/>
    </p:bldLst>
  </p:timing>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Classic Company All Hands_Win32_MS v3" id="{1F352A5D-0EBE-49A2-9FF7-DEF81AB6F3C6}" vid="{D35781EA-2188-4D84-8966-791644CE13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7E0A2CB4-6869-426F-8BC4-A32C90CBE263}">
  <ds:schemaRefs>
    <ds:schemaRef ds:uri="http://schemas.microsoft.com/sharepoint/v3/contenttype/forms"/>
  </ds:schemaRefs>
</ds:datastoreItem>
</file>

<file path=customXml/itemProps2.xml><?xml version="1.0" encoding="utf-8"?>
<ds:datastoreItem xmlns:ds="http://schemas.openxmlformats.org/officeDocument/2006/customXml" ds:itemID="{A941CA7C-A0BF-44EF-B2E5-7539C3B9B0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E879E6-8FFE-4154-8F2A-F7518B89B376}">
  <ds:schemaRefs>
    <ds:schemaRef ds:uri="http://schemas.microsoft.com/office/2006/metadata/properties"/>
    <ds:schemaRef ds:uri="http://schemas.microsoft.com/office/infopath/2007/PartnerControls"/>
    <ds:schemaRef ds:uri="71af3243-3dd4-4a8d-8c0d-dd76da1f02a5"/>
  </ds:schemaRefs>
</ds:datastoreItem>
</file>

<file path=docMetadata/LabelInfo.xml><?xml version="1.0" encoding="utf-8"?>
<clbl:labelList xmlns:clbl="http://schemas.microsoft.com/office/2020/mipLabelMetadata">
  <clbl:label id="{a20bae07-5505-4767-acdc-4865e8b15814}" enabled="0" method="" siteId="{a20bae07-5505-4767-acdc-4865e8b15814}" removed="1"/>
</clbl:labelList>
</file>

<file path=docProps/app.xml><?xml version="1.0" encoding="utf-8"?>
<Properties xmlns="http://schemas.openxmlformats.org/officeDocument/2006/extended-properties" xmlns:vt="http://schemas.openxmlformats.org/officeDocument/2006/docPropsVTypes">
  <Template>Classic company all hands presentation</Template>
  <TotalTime>1646</TotalTime>
  <Words>542</Words>
  <Application>Microsoft Office PowerPoint</Application>
  <PresentationFormat>Widescreen</PresentationFormat>
  <Paragraphs>102</Paragraphs>
  <Slides>14</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Calibri Light</vt:lpstr>
      <vt:lpstr>Courier New</vt:lpstr>
      <vt:lpstr>Wingdings</vt:lpstr>
      <vt:lpstr>RetrospectVTI</vt:lpstr>
      <vt:lpstr>Housing Inventory Count   2024</vt:lpstr>
      <vt:lpstr>2024 HIC Components</vt:lpstr>
      <vt:lpstr>2024 Results At A Glance</vt:lpstr>
      <vt:lpstr>Total Beds Reported</vt:lpstr>
      <vt:lpstr>TOTAL BEDS REPORTED  2023 VS 2024</vt:lpstr>
      <vt:lpstr>Emergency Shelter Overflow Beds</vt:lpstr>
      <vt:lpstr>BED UTILIZATION RATE (PIT) TOTALS : 2023  2024</vt:lpstr>
      <vt:lpstr>HUD Household Types</vt:lpstr>
      <vt:lpstr>Emergency Shelter</vt:lpstr>
      <vt:lpstr>Rapid Re-Housing</vt:lpstr>
      <vt:lpstr>Transitional Housing</vt:lpstr>
      <vt:lpstr>Permanent Supportive Housing</vt:lpstr>
      <vt:lpstr>Other Permanent Housing</vt:lpstr>
      <vt:lpstr>Thank you!</vt:lpstr>
    </vt:vector>
  </TitlesOfParts>
  <Company>City of Ocala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Inventory Count   2024</dc:title>
  <dc:creator>Kasey Tabor</dc:creator>
  <cp:lastModifiedBy>Robin Ford</cp:lastModifiedBy>
  <cp:revision>58</cp:revision>
  <dcterms:created xsi:type="dcterms:W3CDTF">2024-05-21T13:00:14Z</dcterms:created>
  <dcterms:modified xsi:type="dcterms:W3CDTF">2024-05-28T11:23:16Z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