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258" r:id="rId5"/>
    <p:sldId id="257" r:id="rId6"/>
    <p:sldId id="285" r:id="rId7"/>
    <p:sldId id="286" r:id="rId8"/>
    <p:sldId id="287" r:id="rId9"/>
    <p:sldId id="288" r:id="rId10"/>
    <p:sldId id="289" r:id="rId11"/>
    <p:sldId id="295" r:id="rId12"/>
    <p:sldId id="298" r:id="rId13"/>
    <p:sldId id="301" r:id="rId14"/>
    <p:sldId id="294" r:id="rId15"/>
    <p:sldId id="308" r:id="rId16"/>
    <p:sldId id="303" r:id="rId17"/>
    <p:sldId id="304" r:id="rId18"/>
    <p:sldId id="305" r:id="rId19"/>
    <p:sldId id="30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2C7"/>
    <a:srgbClr val="FF99FF"/>
    <a:srgbClr val="FF0000"/>
    <a:srgbClr val="2C567A"/>
    <a:srgbClr val="0D1D51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0F40B8D-B04F-4497-A3C8-E893F38F05D1}" v="11" dt="2024-05-28T11:08:34.3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2" autoAdjust="0"/>
    <p:restoredTop sz="87949" autoAdjust="0"/>
  </p:normalViewPr>
  <p:slideViewPr>
    <p:cSldViewPr snapToGrid="0" showGuides="1">
      <p:cViewPr varScale="1">
        <p:scale>
          <a:sx n="66" d="100"/>
          <a:sy n="66" d="100"/>
        </p:scale>
        <p:origin x="752" y="8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1628" y="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292998227468919"/>
          <c:y val="2.9859256008240461E-2"/>
          <c:w val="0.81380669214438406"/>
          <c:h val="0.83924621399789479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Homeless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6.0995299912706559E-2"/>
                  <c:y val="-1.94127008359498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419-48D7-A81B-E20FD26998AF}"/>
                </c:ext>
              </c:extLst>
            </c:dLbl>
            <c:dLbl>
              <c:idx val="1"/>
              <c:layout>
                <c:manualLayout>
                  <c:x val="-6.0995299912706656E-2"/>
                  <c:y val="-4.12519892763935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419-48D7-A81B-E20FD26998AF}"/>
                </c:ext>
              </c:extLst>
            </c:dLbl>
            <c:dLbl>
              <c:idx val="2"/>
              <c:layout>
                <c:manualLayout>
                  <c:x val="-6.0995299912706559E-2"/>
                  <c:y val="-4.36785768808872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419-48D7-A81B-E20FD26998AF}"/>
                </c:ext>
              </c:extLst>
            </c:dLbl>
            <c:dLbl>
              <c:idx val="3"/>
              <c:layout>
                <c:manualLayout>
                  <c:x val="-6.0995299912706559E-2"/>
                  <c:y val="-3.154563885841855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2539675367720315E-2"/>
                      <c:h val="5.001197052861586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1419-48D7-A81B-E20FD26998A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512</c:v>
                </c:pt>
                <c:pt idx="1">
                  <c:v>455</c:v>
                </c:pt>
                <c:pt idx="2">
                  <c:v>454</c:v>
                </c:pt>
                <c:pt idx="3">
                  <c:v>378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419-48D7-A81B-E20FD26998A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818007376"/>
        <c:axId val="1818016944"/>
      </c:lineChart>
      <c:catAx>
        <c:axId val="18180073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 OF COUNT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8016944"/>
        <c:crosses val="autoZero"/>
        <c:auto val="1"/>
        <c:lblAlgn val="ctr"/>
        <c:lblOffset val="100"/>
        <c:noMultiLvlLbl val="0"/>
      </c:catAx>
      <c:valAx>
        <c:axId val="1818016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Total Homeless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8007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RACE SHELTERED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47000467170305538"/>
          <c:y val="0.1904337514208847"/>
          <c:w val="0.49743954736388174"/>
          <c:h val="0.73943447422865605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5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6FE8-43A8-BE69-239D378E2F5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Sheet1!$A$1:$A$7</c:f>
              <c:strCache>
                <c:ptCount val="7"/>
                <c:pt idx="0">
                  <c:v>American Indian, Alaska Native, or Indigenous</c:v>
                </c:pt>
                <c:pt idx="1">
                  <c:v>Asian or Asian American</c:v>
                </c:pt>
                <c:pt idx="2">
                  <c:v>Black, African American, or African</c:v>
                </c:pt>
                <c:pt idx="3">
                  <c:v>Black, African American, or African &amp; Hispanic</c:v>
                </c:pt>
                <c:pt idx="4">
                  <c:v>Hispanic/Latina/e/o</c:v>
                </c:pt>
                <c:pt idx="5">
                  <c:v>White</c:v>
                </c:pt>
                <c:pt idx="6">
                  <c:v>White &amp; Hispanic</c:v>
                </c:pt>
              </c:strCache>
            </c:strRef>
          </c:cat>
          <c:val>
            <c:numRef>
              <c:f>Sheet1!$B$1:$B$7</c:f>
              <c:numCache>
                <c:formatCode>General</c:formatCode>
                <c:ptCount val="7"/>
                <c:pt idx="0">
                  <c:v>2</c:v>
                </c:pt>
                <c:pt idx="1">
                  <c:v>2</c:v>
                </c:pt>
                <c:pt idx="2">
                  <c:v>67</c:v>
                </c:pt>
                <c:pt idx="3">
                  <c:v>7</c:v>
                </c:pt>
                <c:pt idx="4">
                  <c:v>8</c:v>
                </c:pt>
                <c:pt idx="5">
                  <c:v>80</c:v>
                </c:pt>
                <c:pt idx="6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E8-43A8-BE69-239D378E2F5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-20"/>
        <c:axId val="1410091072"/>
        <c:axId val="1410090656"/>
      </c:barChart>
      <c:catAx>
        <c:axId val="14100910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0090656"/>
        <c:crosses val="autoZero"/>
        <c:auto val="1"/>
        <c:lblAlgn val="ctr"/>
        <c:lblOffset val="100"/>
        <c:noMultiLvlLbl val="0"/>
      </c:catAx>
      <c:valAx>
        <c:axId val="14100906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0091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YOUTH</a:t>
            </a:r>
            <a:r>
              <a:rPr lang="en-US" baseline="0"/>
              <a:t> 18-24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Sheet1!$A$5</c:f>
              <c:strCache>
                <c:ptCount val="1"/>
                <c:pt idx="0">
                  <c:v>Youth 18-24 Sheltered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Sheet1!$B$4:$C$4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Sheet1!$B$5:$C$5</c:f>
              <c:numCache>
                <c:formatCode>General</c:formatCode>
                <c:ptCount val="2"/>
                <c:pt idx="0">
                  <c:v>10</c:v>
                </c:pt>
                <c:pt idx="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87-4DF4-8A80-58FAF239927A}"/>
            </c:ext>
          </c:extLst>
        </c:ser>
        <c:ser>
          <c:idx val="1"/>
          <c:order val="1"/>
          <c:tx>
            <c:strRef>
              <c:f>Sheet1!$A$6</c:f>
              <c:strCache>
                <c:ptCount val="1"/>
                <c:pt idx="0">
                  <c:v>Youth 18-24 Unsheltered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1.0649433488157584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987-4DF4-8A80-58FAF239927A}"/>
                </c:ext>
              </c:extLst>
            </c:dLbl>
            <c:dLbl>
              <c:idx val="1"/>
              <c:layout>
                <c:manualLayout>
                  <c:x val="-3.1017767441235682E-4"/>
                  <c:y val="-5.837284991421056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987-4DF4-8A80-58FAF239927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Sheet1!$B$4:$C$4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Sheet1!$B$6:$C$6</c:f>
              <c:numCache>
                <c:formatCode>General</c:formatCode>
                <c:ptCount val="2"/>
                <c:pt idx="0">
                  <c:v>10</c:v>
                </c:pt>
                <c:pt idx="1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987-4DF4-8A80-58FAF239927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-20"/>
        <c:axId val="1640156928"/>
        <c:axId val="1640162336"/>
      </c:barChart>
      <c:catAx>
        <c:axId val="16401569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40162336"/>
        <c:crosses val="autoZero"/>
        <c:auto val="1"/>
        <c:lblAlgn val="ctr"/>
        <c:lblOffset val="100"/>
        <c:noMultiLvlLbl val="0"/>
      </c:catAx>
      <c:valAx>
        <c:axId val="16401623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40156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 Homeless Veterans 2024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072373608012802E-2"/>
          <c:y val="0.20012783231718742"/>
          <c:w val="0.91691196246291595"/>
          <c:h val="0.66626360301453547"/>
        </c:manualLayout>
      </c:layout>
      <c:barChart>
        <c:barDir val="col"/>
        <c:grouping val="clustered"/>
        <c:varyColors val="0"/>
        <c:ser>
          <c:idx val="3"/>
          <c:order val="2"/>
          <c:tx>
            <c:strRef>
              <c:f>Sheet1!$B$1</c:f>
              <c:strCache>
                <c:ptCount val="1"/>
                <c:pt idx="0">
                  <c:v>2024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1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Veterans-Sheltered</c:v>
                </c:pt>
                <c:pt idx="1">
                  <c:v>Veterans-Unsheltered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</c:v>
                </c:pt>
                <c:pt idx="1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5C-459C-97B0-B6038947C29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027057215"/>
        <c:axId val="1027055967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6">
                          <a:satMod val="103000"/>
                          <a:lumMod val="102000"/>
                          <a:tint val="94000"/>
                        </a:schemeClr>
                      </a:gs>
                      <a:gs pos="50000">
                        <a:schemeClr val="accent6">
                          <a:satMod val="110000"/>
                          <a:lumMod val="100000"/>
                          <a:shade val="100000"/>
                        </a:schemeClr>
                      </a:gs>
                      <a:gs pos="100000">
                        <a:schemeClr val="accent6">
                          <a:lumMod val="99000"/>
                          <a:satMod val="120000"/>
                          <a:shade val="78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</c:spPr>
                <c:invertIfNegative val="0"/>
                <c:dLbls>
                  <c:delete val="1"/>
                </c:dLbls>
                <c:cat>
                  <c:strRef>
                    <c:extLst>
                      <c:ext uri="{02D57815-91ED-43cb-92C2-25804820EDAC}">
                        <c15:formulaRef>
                          <c15:sqref>Sheet1!$A$2:$A$3</c15:sqref>
                        </c15:formulaRef>
                      </c:ext>
                    </c:extLst>
                    <c:strCache>
                      <c:ptCount val="2"/>
                      <c:pt idx="0">
                        <c:v>Veterans-Sheltered</c:v>
                      </c:pt>
                      <c:pt idx="1">
                        <c:v>Veterans-Unsheltered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Sheet1!#REF!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C65C-459C-97B0-B6038947C29E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5">
                          <a:satMod val="103000"/>
                          <a:lumMod val="102000"/>
                          <a:tint val="94000"/>
                        </a:schemeClr>
                      </a:gs>
                      <a:gs pos="50000">
                        <a:schemeClr val="accent5">
                          <a:satMod val="110000"/>
                          <a:lumMod val="100000"/>
                          <a:shade val="100000"/>
                        </a:schemeClr>
                      </a:gs>
                      <a:gs pos="100000">
                        <a:schemeClr val="accent5">
                          <a:lumMod val="99000"/>
                          <a:satMod val="120000"/>
                          <a:shade val="78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</c:spPr>
                <c:invertIfNegative val="0"/>
                <c:dLbls>
                  <c:delete val="1"/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Sheet1!$A$2:$A$3</c15:sqref>
                        </c15:formulaRef>
                      </c:ext>
                    </c:extLst>
                    <c:strCache>
                      <c:ptCount val="2"/>
                      <c:pt idx="0">
                        <c:v>Veterans-Sheltered</c:v>
                      </c:pt>
                      <c:pt idx="1">
                        <c:v>Veterans-Unsheltered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Sheet1!#REF!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C65C-459C-97B0-B6038947C29E}"/>
                  </c:ext>
                </c:extLst>
              </c15:ser>
            </c15:filteredBarSeries>
          </c:ext>
        </c:extLst>
      </c:barChart>
      <c:catAx>
        <c:axId val="10270572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7055967"/>
        <c:crosses val="autoZero"/>
        <c:auto val="1"/>
        <c:lblAlgn val="ctr"/>
        <c:lblOffset val="100"/>
        <c:noMultiLvlLbl val="0"/>
      </c:catAx>
      <c:valAx>
        <c:axId val="10270559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70572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CHRONICALLY HOMELESS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Chronically Homeless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3.9833333333333359E-2"/>
                  <c:y val="-5.09259259259259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74B-4D3C-BB3C-93EF885C987E}"/>
                </c:ext>
              </c:extLst>
            </c:dLbl>
            <c:dLbl>
              <c:idx val="1"/>
              <c:layout>
                <c:manualLayout>
                  <c:x val="-3.6277777777777728E-2"/>
                  <c:y val="-6.48148148148148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74B-4D3C-BB3C-93EF885C987E}"/>
                </c:ext>
              </c:extLst>
            </c:dLbl>
            <c:dLbl>
              <c:idx val="2"/>
              <c:layout>
                <c:manualLayout>
                  <c:x val="-3.6277777777777777E-2"/>
                  <c:y val="-4.16666666666666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74B-4D3C-BB3C-93EF885C987E}"/>
                </c:ext>
              </c:extLst>
            </c:dLbl>
            <c:dLbl>
              <c:idx val="3"/>
              <c:layout>
                <c:manualLayout>
                  <c:x val="-3.6277668416447841E-2"/>
                  <c:y val="-4.166648439778360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7555555555555552E-2"/>
                      <c:h val="9.715296004666081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D74B-4D3C-BB3C-93EF885C987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156</c:v>
                </c:pt>
                <c:pt idx="1">
                  <c:v>63</c:v>
                </c:pt>
                <c:pt idx="2">
                  <c:v>84</c:v>
                </c:pt>
                <c:pt idx="3">
                  <c:v>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D74B-4D3C-BB3C-93EF885C987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818007376"/>
        <c:axId val="1818016944"/>
      </c:lineChart>
      <c:catAx>
        <c:axId val="18180073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300" baseline="0"/>
                  <a:t>YEAR OF COUNT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8016944"/>
        <c:crosses val="autoZero"/>
        <c:auto val="1"/>
        <c:lblAlgn val="ctr"/>
        <c:lblOffset val="100"/>
        <c:noMultiLvlLbl val="0"/>
      </c:catAx>
      <c:valAx>
        <c:axId val="1818016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8007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Survivors of Domestic Violence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F1D7-43B3-926A-3B99515FE279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2FE6-4C13-9E47-9BF9F5F3C43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Sheet1!$B$1:$C$1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Sheet1!$B$2:$C$2</c:f>
              <c:numCache>
                <c:formatCode>General</c:formatCode>
                <c:ptCount val="2"/>
                <c:pt idx="0">
                  <c:v>107</c:v>
                </c:pt>
                <c:pt idx="1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1D7-43B3-926A-3B99515FE2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872540928"/>
        <c:axId val="1872543008"/>
      </c:barChart>
      <c:catAx>
        <c:axId val="18725409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2543008"/>
        <c:crosses val="autoZero"/>
        <c:auto val="1"/>
        <c:lblAlgn val="ctr"/>
        <c:lblOffset val="100"/>
        <c:noMultiLvlLbl val="0"/>
      </c:catAx>
      <c:valAx>
        <c:axId val="18725430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2540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Substance Use Disorder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F1D7-43B3-926A-3B99515FE27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Sheet1!$B$1:$C$1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Sheet1!$B$2:$C$2</c:f>
              <c:numCache>
                <c:formatCode>General</c:formatCode>
                <c:ptCount val="2"/>
                <c:pt idx="0">
                  <c:v>120</c:v>
                </c:pt>
                <c:pt idx="1">
                  <c:v>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1D7-43B3-926A-3B99515FE2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872540928"/>
        <c:axId val="1872543008"/>
      </c:barChart>
      <c:catAx>
        <c:axId val="18725409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2543008"/>
        <c:crosses val="autoZero"/>
        <c:auto val="1"/>
        <c:lblAlgn val="ctr"/>
        <c:lblOffset val="100"/>
        <c:noMultiLvlLbl val="0"/>
      </c:catAx>
      <c:valAx>
        <c:axId val="18725430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2540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Serious Mental Illness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F1D7-43B3-926A-3B99515FE27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Sheet1!$B$1:$C$1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Sheet1!$B$2:$C$2</c:f>
              <c:numCache>
                <c:formatCode>General</c:formatCode>
                <c:ptCount val="2"/>
                <c:pt idx="0">
                  <c:v>110</c:v>
                </c:pt>
                <c:pt idx="1">
                  <c:v>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1D7-43B3-926A-3B99515FE2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872540928"/>
        <c:axId val="1872543008"/>
      </c:barChart>
      <c:catAx>
        <c:axId val="18725409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2543008"/>
        <c:crosses val="autoZero"/>
        <c:auto val="1"/>
        <c:lblAlgn val="ctr"/>
        <c:lblOffset val="100"/>
        <c:noMultiLvlLbl val="0"/>
      </c:catAx>
      <c:valAx>
        <c:axId val="18725430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2540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/>
              <a:t>HIV/AIDS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HIV/AIDS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F1D7-43B3-926A-3B99515FE27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Sheet1!$B$1:$C$1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Sheet1!$B$2:$C$2</c:f>
              <c:numCache>
                <c:formatCode>General</c:formatCode>
                <c:ptCount val="2"/>
                <c:pt idx="0">
                  <c:v>5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1D7-43B3-926A-3B99515FE2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872540928"/>
        <c:axId val="1872543008"/>
      </c:barChart>
      <c:catAx>
        <c:axId val="18725409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2543008"/>
        <c:crosses val="autoZero"/>
        <c:auto val="1"/>
        <c:lblAlgn val="ctr"/>
        <c:lblOffset val="100"/>
        <c:noMultiLvlLbl val="0"/>
      </c:catAx>
      <c:valAx>
        <c:axId val="18725430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2540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292998227468919"/>
          <c:y val="2.9859256008240461E-2"/>
          <c:w val="0.81380669214438406"/>
          <c:h val="0.83924621399789479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6.0995299912706559E-2"/>
                  <c:y val="-1.94127008359498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419-48D7-A81B-E20FD26998AF}"/>
                </c:ext>
              </c:extLst>
            </c:dLbl>
            <c:dLbl>
              <c:idx val="1"/>
              <c:layout>
                <c:manualLayout>
                  <c:x val="-5.0656044098961329E-2"/>
                  <c:y val="2.78154609893433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419-48D7-A81B-E20FD26998AF}"/>
                </c:ext>
              </c:extLst>
            </c:dLbl>
            <c:dLbl>
              <c:idx val="2"/>
              <c:layout>
                <c:manualLayout>
                  <c:x val="-6.0995299912706559E-2"/>
                  <c:y val="-4.36785768808872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419-48D7-A81B-E20FD26998AF}"/>
                </c:ext>
              </c:extLst>
            </c:dLbl>
            <c:dLbl>
              <c:idx val="3"/>
              <c:layout>
                <c:manualLayout>
                  <c:x val="-4.2901602238652317E-2"/>
                  <c:y val="4.704840124625267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2539675367720315E-2"/>
                      <c:h val="5.001197052861586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1419-48D7-A81B-E20FD26998A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210</c:v>
                </c:pt>
                <c:pt idx="1">
                  <c:v>188</c:v>
                </c:pt>
                <c:pt idx="2">
                  <c:v>220</c:v>
                </c:pt>
                <c:pt idx="3">
                  <c:v>201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419-48D7-A81B-E20FD26998A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818007376"/>
        <c:axId val="1818016944"/>
      </c:lineChart>
      <c:catAx>
        <c:axId val="18180073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 OF COUNT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8016944"/>
        <c:crosses val="autoZero"/>
        <c:auto val="1"/>
        <c:lblAlgn val="ctr"/>
        <c:lblOffset val="100"/>
        <c:noMultiLvlLbl val="0"/>
      </c:catAx>
      <c:valAx>
        <c:axId val="1818016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aseline="0"/>
                  <a:t>Total Homeless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8007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292998227468919"/>
          <c:y val="2.9859256008240461E-2"/>
          <c:w val="0.81380669214438406"/>
          <c:h val="0.83924621399789479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6.0995299912706559E-2"/>
                  <c:y val="-1.94127008359498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419-48D7-A81B-E20FD26998AF}"/>
                </c:ext>
              </c:extLst>
            </c:dLbl>
            <c:dLbl>
              <c:idx val="1"/>
              <c:layout>
                <c:manualLayout>
                  <c:x val="-6.0995299912706656E-2"/>
                  <c:y val="-4.12519892763935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419-48D7-A81B-E20FD26998AF}"/>
                </c:ext>
              </c:extLst>
            </c:dLbl>
            <c:dLbl>
              <c:idx val="2"/>
              <c:layout>
                <c:manualLayout>
                  <c:x val="-6.0995299912706559E-2"/>
                  <c:y val="-4.36785768808872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419-48D7-A81B-E20FD26998AF}"/>
                </c:ext>
              </c:extLst>
            </c:dLbl>
            <c:dLbl>
              <c:idx val="3"/>
              <c:layout>
                <c:manualLayout>
                  <c:x val="-7.9088997586760704E-2"/>
                  <c:y val="-5.536200324577789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2539675367720315E-2"/>
                      <c:h val="5.001197052861586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1419-48D7-A81B-E20FD26998A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302</c:v>
                </c:pt>
                <c:pt idx="1">
                  <c:v>267</c:v>
                </c:pt>
                <c:pt idx="2">
                  <c:v>234</c:v>
                </c:pt>
                <c:pt idx="3">
                  <c:v>177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419-48D7-A81B-E20FD26998A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818007376"/>
        <c:axId val="1818016944"/>
      </c:lineChart>
      <c:catAx>
        <c:axId val="18180073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 OF COUNT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8016944"/>
        <c:crosses val="autoZero"/>
        <c:auto val="1"/>
        <c:lblAlgn val="ctr"/>
        <c:lblOffset val="100"/>
        <c:noMultiLvlLbl val="0"/>
      </c:catAx>
      <c:valAx>
        <c:axId val="1818016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aseline="0"/>
                  <a:t>Total Homeless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8007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Sheltered</a:t>
            </a:r>
            <a:r>
              <a:rPr lang="en-US" baseline="0" dirty="0"/>
              <a:t> </a:t>
            </a:r>
            <a:r>
              <a:rPr lang="en-US" dirty="0"/>
              <a:t>2023-2024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6334139584392619E-2"/>
          <c:y val="9.8364064780615962E-2"/>
          <c:w val="0.96366586041560742"/>
          <c:h val="0.74506901486485355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Sheet1!$B$1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1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Emergency Shelter</c:v>
                </c:pt>
                <c:pt idx="1">
                  <c:v>Transitional Housing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130</c:v>
                </c:pt>
                <c:pt idx="1">
                  <c:v>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46B-4E75-AA88-C7934342822F}"/>
            </c:ext>
          </c:extLst>
        </c:ser>
        <c:ser>
          <c:idx val="3"/>
          <c:order val="1"/>
          <c:tx>
            <c:strRef>
              <c:f>Sheet1!$C$1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1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Emergency Shelter</c:v>
                </c:pt>
                <c:pt idx="1">
                  <c:v>Transitional Housing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102</c:v>
                </c:pt>
                <c:pt idx="1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46B-4E75-AA88-C7934342822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382191407"/>
        <c:axId val="1382185583"/>
      </c:barChart>
      <c:catAx>
        <c:axId val="13821914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82185583"/>
        <c:crosses val="autoZero"/>
        <c:auto val="1"/>
        <c:lblAlgn val="ctr"/>
        <c:lblOffset val="100"/>
        <c:noMultiLvlLbl val="0"/>
      </c:catAx>
      <c:valAx>
        <c:axId val="1382185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821914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1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Unsheltered Homeless 2023-2024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072373608012802E-2"/>
          <c:y val="0.20012783231718742"/>
          <c:w val="0.91691196246291595"/>
          <c:h val="0.66626360301453547"/>
        </c:manualLayout>
      </c:layout>
      <c:barChart>
        <c:barDir val="col"/>
        <c:grouping val="clustered"/>
        <c:varyColors val="0"/>
        <c:ser>
          <c:idx val="2"/>
          <c:order val="2"/>
          <c:tx>
            <c:strRef>
              <c:f>Sheet1!$B$1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Men</c:v>
                </c:pt>
                <c:pt idx="1">
                  <c:v>Women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141</c:v>
                </c:pt>
                <c:pt idx="1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D4-482F-86FD-839BEC0C128D}"/>
            </c:ext>
          </c:extLst>
        </c:ser>
        <c:ser>
          <c:idx val="3"/>
          <c:order val="3"/>
          <c:tx>
            <c:strRef>
              <c:f>Sheet1!$C$1</c:f>
              <c:strCache>
                <c:ptCount val="1"/>
                <c:pt idx="0">
                  <c:v>2024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bg1">
                  <a:lumMod val="95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Men</c:v>
                </c:pt>
                <c:pt idx="1">
                  <c:v>Women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154</c:v>
                </c:pt>
                <c:pt idx="1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ED4-482F-86FD-839BEC0C128D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027057215"/>
        <c:axId val="1027055967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6">
                          <a:satMod val="103000"/>
                          <a:lumMod val="102000"/>
                          <a:tint val="94000"/>
                        </a:schemeClr>
                      </a:gs>
                      <a:gs pos="50000">
                        <a:schemeClr val="accent6">
                          <a:satMod val="110000"/>
                          <a:lumMod val="100000"/>
                          <a:shade val="100000"/>
                        </a:schemeClr>
                      </a:gs>
                      <a:gs pos="100000">
                        <a:schemeClr val="accent6">
                          <a:lumMod val="99000"/>
                          <a:satMod val="120000"/>
                          <a:shade val="78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</c:spPr>
                <c:invertIfNegative val="0"/>
                <c:dLbls>
                  <c:delete val="1"/>
                </c:dLbls>
                <c:cat>
                  <c:strRef>
                    <c:extLst>
                      <c:ext uri="{02D57815-91ED-43cb-92C2-25804820EDAC}">
                        <c15:formulaRef>
                          <c15:sqref>Sheet1!$A$2:$A$3</c15:sqref>
                        </c15:formulaRef>
                      </c:ext>
                    </c:extLst>
                    <c:strCache>
                      <c:ptCount val="2"/>
                      <c:pt idx="0">
                        <c:v>Men</c:v>
                      </c:pt>
                      <c:pt idx="1">
                        <c:v>Women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Sheet1!#REF!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EED4-482F-86FD-839BEC0C128D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5">
                          <a:satMod val="103000"/>
                          <a:lumMod val="102000"/>
                          <a:tint val="94000"/>
                        </a:schemeClr>
                      </a:gs>
                      <a:gs pos="50000">
                        <a:schemeClr val="accent5">
                          <a:satMod val="110000"/>
                          <a:lumMod val="100000"/>
                          <a:shade val="100000"/>
                        </a:schemeClr>
                      </a:gs>
                      <a:gs pos="100000">
                        <a:schemeClr val="accent5">
                          <a:lumMod val="99000"/>
                          <a:satMod val="120000"/>
                          <a:shade val="78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</c:spPr>
                <c:invertIfNegative val="0"/>
                <c:dLbls>
                  <c:delete val="1"/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Sheet1!$A$2:$A$3</c15:sqref>
                        </c15:formulaRef>
                      </c:ext>
                    </c:extLst>
                    <c:strCache>
                      <c:ptCount val="2"/>
                      <c:pt idx="0">
                        <c:v>Men</c:v>
                      </c:pt>
                      <c:pt idx="1">
                        <c:v>Women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Sheet1!#REF!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EED4-482F-86FD-839BEC0C128D}"/>
                  </c:ext>
                </c:extLst>
              </c15:ser>
            </c15:filteredBarSeries>
          </c:ext>
        </c:extLst>
      </c:barChart>
      <c:catAx>
        <c:axId val="10270572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7055967"/>
        <c:crosses val="autoZero"/>
        <c:auto val="1"/>
        <c:lblAlgn val="ctr"/>
        <c:lblOffset val="100"/>
        <c:noMultiLvlLbl val="0"/>
      </c:catAx>
      <c:valAx>
        <c:axId val="10270559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70572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Sheltered Homeless 2023-2024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0785346960719909E-2"/>
          <c:y val="0.13894773623682694"/>
          <c:w val="0.90921465303928006"/>
          <c:h val="0.73339792621060762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Sheet1!$B$1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Men</c:v>
                </c:pt>
                <c:pt idx="1">
                  <c:v>Women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111</c:v>
                </c:pt>
                <c:pt idx="1">
                  <c:v>123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983-4D97-A00B-03D12AC613E6}"/>
            </c:ext>
          </c:extLst>
        </c:ser>
        <c:ser>
          <c:idx val="3"/>
          <c:order val="1"/>
          <c:tx>
            <c:strRef>
              <c:f>Sheet1!$C$1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3">
                <a:lumMod val="90000"/>
                <a:lumOff val="10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Men</c:v>
                </c:pt>
                <c:pt idx="1">
                  <c:v>Women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77</c:v>
                </c:pt>
                <c:pt idx="1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983-4D97-A00B-03D12AC613E6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382191407"/>
        <c:axId val="1382185583"/>
      </c:barChart>
      <c:catAx>
        <c:axId val="13821914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82185583"/>
        <c:crosses val="autoZero"/>
        <c:auto val="1"/>
        <c:lblAlgn val="ctr"/>
        <c:lblOffset val="100"/>
        <c:noMultiLvlLbl val="0"/>
      </c:catAx>
      <c:valAx>
        <c:axId val="1382185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821914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1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 b="1" dirty="0"/>
              <a:t>UNSHELTERED BY AGE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784046036014539"/>
          <c:y val="0.13418340205960519"/>
          <c:w val="0.83432623747584367"/>
          <c:h val="0.8191198824395854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UNSHELTERED BY AGE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1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BC49-49A1-A309-3022E73FF6F6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BC49-49A1-A309-3022E73FF6F6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C49-49A1-A309-3022E73FF6F6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BC49-49A1-A309-3022E73FF6F6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C49-49A1-A309-3022E73FF6F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Sheet1!$B$1:$H$1</c:f>
              <c:strCache>
                <c:ptCount val="7"/>
                <c:pt idx="0">
                  <c:v>under 18</c:v>
                </c:pt>
                <c:pt idx="1">
                  <c:v>18-24</c:v>
                </c:pt>
                <c:pt idx="2">
                  <c:v>25-34</c:v>
                </c:pt>
                <c:pt idx="3">
                  <c:v>35-44</c:v>
                </c:pt>
                <c:pt idx="4">
                  <c:v>45-54</c:v>
                </c:pt>
                <c:pt idx="5">
                  <c:v>55-64</c:v>
                </c:pt>
                <c:pt idx="6">
                  <c:v>65+</c:v>
                </c:pt>
              </c:strCache>
            </c:strRef>
          </c:cat>
          <c:val>
            <c:numRef>
              <c:f>Sheet1!$B$2:$H$2</c:f>
              <c:numCache>
                <c:formatCode>General</c:formatCode>
                <c:ptCount val="7"/>
                <c:pt idx="0">
                  <c:v>0</c:v>
                </c:pt>
                <c:pt idx="1">
                  <c:v>13</c:v>
                </c:pt>
                <c:pt idx="2">
                  <c:v>37</c:v>
                </c:pt>
                <c:pt idx="3">
                  <c:v>42</c:v>
                </c:pt>
                <c:pt idx="4">
                  <c:v>57</c:v>
                </c:pt>
                <c:pt idx="5">
                  <c:v>37</c:v>
                </c:pt>
                <c:pt idx="6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49-49A1-A309-3022E73FF6F6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973055535"/>
        <c:axId val="973054287"/>
      </c:barChart>
      <c:catAx>
        <c:axId val="97305553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3054287"/>
        <c:crosses val="autoZero"/>
        <c:auto val="1"/>
        <c:lblAlgn val="ctr"/>
        <c:lblOffset val="100"/>
        <c:noMultiLvlLbl val="0"/>
      </c:catAx>
      <c:valAx>
        <c:axId val="973054287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730555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 sz="2000" b="1" dirty="0"/>
              <a:t>SHELTERED BY AGE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SHELTERED BY AGE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C89-4582-855D-6B3C8BEC740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Sheet1!$B$1:$H$1</c:f>
              <c:strCache>
                <c:ptCount val="7"/>
                <c:pt idx="0">
                  <c:v>under 18</c:v>
                </c:pt>
                <c:pt idx="1">
                  <c:v>18-24</c:v>
                </c:pt>
                <c:pt idx="2">
                  <c:v>25-34</c:v>
                </c:pt>
                <c:pt idx="3">
                  <c:v>35-44</c:v>
                </c:pt>
                <c:pt idx="4">
                  <c:v>45-54</c:v>
                </c:pt>
                <c:pt idx="5">
                  <c:v>55-64</c:v>
                </c:pt>
                <c:pt idx="6">
                  <c:v>65+</c:v>
                </c:pt>
              </c:strCache>
            </c:strRef>
          </c:cat>
          <c:val>
            <c:numRef>
              <c:f>Sheet1!$B$2:$H$2</c:f>
              <c:numCache>
                <c:formatCode>General</c:formatCode>
                <c:ptCount val="7"/>
                <c:pt idx="0">
                  <c:v>66</c:v>
                </c:pt>
                <c:pt idx="1">
                  <c:v>8</c:v>
                </c:pt>
                <c:pt idx="2">
                  <c:v>24</c:v>
                </c:pt>
                <c:pt idx="3">
                  <c:v>33</c:v>
                </c:pt>
                <c:pt idx="4">
                  <c:v>13</c:v>
                </c:pt>
                <c:pt idx="5">
                  <c:v>22</c:v>
                </c:pt>
                <c:pt idx="6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89-4582-855D-6B3C8BEC740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973055535"/>
        <c:axId val="973054287"/>
      </c:barChart>
      <c:catAx>
        <c:axId val="97305553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3054287"/>
        <c:crosses val="autoZero"/>
        <c:auto val="1"/>
        <c:lblAlgn val="ctr"/>
        <c:lblOffset val="100"/>
        <c:noMultiLvlLbl val="0"/>
      </c:catAx>
      <c:valAx>
        <c:axId val="973054287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730555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RACE UNSHELTERED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49552806862926024"/>
          <c:y val="0.21251580193731903"/>
          <c:w val="0.93888888888888888"/>
          <c:h val="0.59655876348789738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B0EC-4B4F-978D-02457267232F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B0EC-4B4F-978D-02457267232F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B0EC-4B4F-978D-02457267232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Black, African American, or African</c:v>
                </c:pt>
                <c:pt idx="1">
                  <c:v>Hispanic/Latina/e/o</c:v>
                </c:pt>
                <c:pt idx="2">
                  <c:v>Middle Eastern or North African</c:v>
                </c:pt>
                <c:pt idx="3">
                  <c:v>White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74</c:v>
                </c:pt>
                <c:pt idx="1">
                  <c:v>23</c:v>
                </c:pt>
                <c:pt idx="2">
                  <c:v>1</c:v>
                </c:pt>
                <c:pt idx="3">
                  <c:v>103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0EC-4B4F-978D-02457267232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-20"/>
        <c:axId val="1869181456"/>
        <c:axId val="1870042864"/>
      </c:barChart>
      <c:catAx>
        <c:axId val="18691814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0042864"/>
        <c:crosses val="autoZero"/>
        <c:auto val="1"/>
        <c:lblAlgn val="ctr"/>
        <c:lblOffset val="100"/>
        <c:noMultiLvlLbl val="0"/>
      </c:catAx>
      <c:valAx>
        <c:axId val="18700428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9181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1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1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1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1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7243D74-B9C1-450A-B0F3-6C6DCB0CF20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C27C33-9BB1-41D5-A236-12767E7E722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AB3EA8-A58D-4C92-A3AB-D271CCC294C7}" type="datetimeFigureOut">
              <a:rPr lang="en-US" smtClean="0"/>
              <a:t>5/28/2024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A7EADB-04A4-4093-B238-438E2C7317A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DD8696-706D-440E-AE04-4C644F0613E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2A5DE8-F2C4-4DB3-88D1-656DCD59E7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8243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FB4FA-E877-413E-B608-88789D806C57}" type="datetimeFigureOut">
              <a:rPr lang="en-US" noProof="0" smtClean="0"/>
              <a:t>5/28/2024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36304E-FDE3-4B4F-A3B7-EBE87F3FA5E2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85138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795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530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noProof="0" dirty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99" y="1312605"/>
            <a:ext cx="1745251" cy="67336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8496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email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99" y="1844881"/>
            <a:ext cx="1745251" cy="67336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E0FBE0E-A6B0-483E-93DD-5C20DA069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/>
            </a:lvl1pPr>
          </a:lstStyle>
          <a:p>
            <a:pPr marL="228600" lvl="0" indent="-228600"/>
            <a:r>
              <a:rPr lang="en-US" noProof="0" dirty="0"/>
              <a:t>Website </a:t>
            </a:r>
            <a:r>
              <a:rPr lang="en-US" noProof="0" dirty="0" err="1"/>
              <a:t>url</a:t>
            </a:r>
            <a:r>
              <a:rPr lang="en-US" noProof="0" dirty="0"/>
              <a:t> here</a:t>
            </a:r>
          </a:p>
        </p:txBody>
      </p:sp>
      <p:pic>
        <p:nvPicPr>
          <p:cNvPr id="17" name="Graphic 16" descr="Envelope">
            <a:extLst>
              <a:ext uri="{FF2B5EF4-FFF2-40B4-BE49-F238E27FC236}">
                <a16:creationId xmlns:a16="http://schemas.microsoft.com/office/drawing/2014/main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18" name="Graphic 17" descr="Network">
            <a:extLst>
              <a:ext uri="{FF2B5EF4-FFF2-40B4-BE49-F238E27FC236}">
                <a16:creationId xmlns:a16="http://schemas.microsoft.com/office/drawing/2014/main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E9908F-CF81-43F9-880A-401D0C0FB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429000"/>
            <a:ext cx="5011410" cy="651448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37136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7C312F4-62C2-4903-8C4B-423A8717E481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 descr="Envelope">
            <a:extLst>
              <a:ext uri="{FF2B5EF4-FFF2-40B4-BE49-F238E27FC236}">
                <a16:creationId xmlns:a16="http://schemas.microsoft.com/office/drawing/2014/main" id="{A686352B-226C-4579-B831-0DC14EC389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20" name="Graphic 19" descr="Network">
            <a:extLst>
              <a:ext uri="{FF2B5EF4-FFF2-40B4-BE49-F238E27FC236}">
                <a16:creationId xmlns:a16="http://schemas.microsoft.com/office/drawing/2014/main" id="{460C8169-012B-451A-A6C2-6FEC0DC82AF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ADF17BC1-06CE-42EA-A970-31A7ED871A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email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7035F1B3-4E91-44FF-B4E7-E5D87C7A03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 dirty="0"/>
              <a:t>Website </a:t>
            </a:r>
            <a:r>
              <a:rPr lang="en-US" noProof="0" dirty="0" err="1"/>
              <a:t>url</a:t>
            </a:r>
            <a:r>
              <a:rPr lang="en-US" noProof="0" dirty="0"/>
              <a:t> here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25B5135-F466-4A63-A42C-3BB2BAA7D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158641"/>
            <a:ext cx="5011410" cy="921807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 dirty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101070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F54E98B-AC75-484D-9121-68498EB888AA}"/>
              </a:ext>
            </a:extLst>
          </p:cNvPr>
          <p:cNvSpPr/>
          <p:nvPr userDrawn="1"/>
        </p:nvSpPr>
        <p:spPr>
          <a:xfrm>
            <a:off x="754010" y="708293"/>
            <a:ext cx="5334029" cy="5334029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 dirty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90578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FC40B0-ED27-47E5-A3C2-32A8418567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38" y="6260507"/>
            <a:ext cx="1075427" cy="414929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5251EA-F450-4DD1-995B-DC89513424C8}"/>
              </a:ext>
            </a:extLst>
          </p:cNvPr>
          <p:cNvGrpSpPr/>
          <p:nvPr userDrawn="1"/>
        </p:nvGrpSpPr>
        <p:grpSpPr>
          <a:xfrm rot="16200000">
            <a:off x="1637386" y="1473117"/>
            <a:ext cx="8917229" cy="10769768"/>
            <a:chOff x="-1728305" y="-2049517"/>
            <a:chExt cx="8917229" cy="1076976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4882F4E-E8C8-46FE-A9C8-7B79782767F6}"/>
                </a:ext>
              </a:extLst>
            </p:cNvPr>
            <p:cNvSpPr/>
            <p:nvPr userDrawn="1"/>
          </p:nvSpPr>
          <p:spPr>
            <a:xfrm>
              <a:off x="754010" y="708293"/>
              <a:ext cx="5334029" cy="5334029"/>
            </a:xfrm>
            <a:prstGeom prst="ellipse">
              <a:avLst/>
            </a:prstGeom>
            <a:solidFill>
              <a:schemeClr val="bg1"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65CD13B-04FB-40D5-AF62-2F43CF49BA9B}"/>
                </a:ext>
              </a:extLst>
            </p:cNvPr>
            <p:cNvGrpSpPr/>
            <p:nvPr userDrawn="1"/>
          </p:nvGrpSpPr>
          <p:grpSpPr>
            <a:xfrm>
              <a:off x="-1728305" y="-2049517"/>
              <a:ext cx="8917229" cy="10769768"/>
              <a:chOff x="11114088" y="2241550"/>
              <a:chExt cx="1905000" cy="2354263"/>
            </a:xfrm>
            <a:solidFill>
              <a:schemeClr val="bg1">
                <a:alpha val="16000"/>
              </a:schemeClr>
            </a:solidFill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01876F8F-C11E-4FB2-8150-1F0602752F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4088" y="2241550"/>
                <a:ext cx="1905000" cy="2354263"/>
              </a:xfrm>
              <a:custGeom>
                <a:avLst/>
                <a:gdLst>
                  <a:gd name="T0" fmla="*/ 0 w 447"/>
                  <a:gd name="T1" fmla="*/ 264 h 553"/>
                  <a:gd name="T2" fmla="*/ 141 w 447"/>
                  <a:gd name="T3" fmla="*/ 48 h 553"/>
                  <a:gd name="T4" fmla="*/ 414 w 447"/>
                  <a:gd name="T5" fmla="*/ 67 h 553"/>
                  <a:gd name="T6" fmla="*/ 438 w 447"/>
                  <a:gd name="T7" fmla="*/ 98 h 553"/>
                  <a:gd name="T8" fmla="*/ 391 w 447"/>
                  <a:gd name="T9" fmla="*/ 111 h 553"/>
                  <a:gd name="T10" fmla="*/ 94 w 447"/>
                  <a:gd name="T11" fmla="*/ 149 h 553"/>
                  <a:gd name="T12" fmla="*/ 107 w 447"/>
                  <a:gd name="T13" fmla="*/ 424 h 553"/>
                  <a:gd name="T14" fmla="*/ 383 w 447"/>
                  <a:gd name="T15" fmla="*/ 453 h 553"/>
                  <a:gd name="T16" fmla="*/ 393 w 447"/>
                  <a:gd name="T17" fmla="*/ 446 h 553"/>
                  <a:gd name="T18" fmla="*/ 433 w 447"/>
                  <a:gd name="T19" fmla="*/ 449 h 553"/>
                  <a:gd name="T20" fmla="*/ 421 w 447"/>
                  <a:gd name="T21" fmla="*/ 485 h 553"/>
                  <a:gd name="T22" fmla="*/ 194 w 447"/>
                  <a:gd name="T23" fmla="*/ 531 h 553"/>
                  <a:gd name="T24" fmla="*/ 0 w 447"/>
                  <a:gd name="T25" fmla="*/ 264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7" h="553">
                    <a:moveTo>
                      <a:pt x="0" y="264"/>
                    </a:moveTo>
                    <a:cubicBezTo>
                      <a:pt x="5" y="176"/>
                      <a:pt x="49" y="96"/>
                      <a:pt x="141" y="48"/>
                    </a:cubicBezTo>
                    <a:cubicBezTo>
                      <a:pt x="235" y="0"/>
                      <a:pt x="327" y="9"/>
                      <a:pt x="414" y="67"/>
                    </a:cubicBezTo>
                    <a:cubicBezTo>
                      <a:pt x="425" y="75"/>
                      <a:pt x="439" y="82"/>
                      <a:pt x="438" y="98"/>
                    </a:cubicBezTo>
                    <a:cubicBezTo>
                      <a:pt x="437" y="120"/>
                      <a:pt x="413" y="127"/>
                      <a:pt x="391" y="111"/>
                    </a:cubicBezTo>
                    <a:cubicBezTo>
                      <a:pt x="294" y="40"/>
                      <a:pt x="166" y="56"/>
                      <a:pt x="94" y="149"/>
                    </a:cubicBezTo>
                    <a:cubicBezTo>
                      <a:pt x="30" y="231"/>
                      <a:pt x="36" y="349"/>
                      <a:pt x="107" y="424"/>
                    </a:cubicBezTo>
                    <a:cubicBezTo>
                      <a:pt x="180" y="502"/>
                      <a:pt x="296" y="514"/>
                      <a:pt x="383" y="453"/>
                    </a:cubicBezTo>
                    <a:cubicBezTo>
                      <a:pt x="386" y="451"/>
                      <a:pt x="390" y="449"/>
                      <a:pt x="393" y="446"/>
                    </a:cubicBezTo>
                    <a:cubicBezTo>
                      <a:pt x="407" y="433"/>
                      <a:pt x="420" y="433"/>
                      <a:pt x="433" y="449"/>
                    </a:cubicBezTo>
                    <a:cubicBezTo>
                      <a:pt x="447" y="467"/>
                      <a:pt x="433" y="477"/>
                      <a:pt x="421" y="485"/>
                    </a:cubicBezTo>
                    <a:cubicBezTo>
                      <a:pt x="353" y="537"/>
                      <a:pt x="277" y="553"/>
                      <a:pt x="194" y="531"/>
                    </a:cubicBezTo>
                    <a:cubicBezTo>
                      <a:pt x="79" y="501"/>
                      <a:pt x="1" y="397"/>
                      <a:pt x="0" y="2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/>
              </a:p>
            </p:txBody>
          </p:sp>
          <p:sp>
            <p:nvSpPr>
              <p:cNvPr id="20" name="Freeform 6">
                <a:extLst>
                  <a:ext uri="{FF2B5EF4-FFF2-40B4-BE49-F238E27FC236}">
                    <a16:creationId xmlns:a16="http://schemas.microsoft.com/office/drawing/2014/main" id="{08A1D05F-5F61-4156-8C83-1A002AA1E8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12538" y="2590800"/>
                <a:ext cx="835025" cy="1673225"/>
              </a:xfrm>
              <a:custGeom>
                <a:avLst/>
                <a:gdLst>
                  <a:gd name="T0" fmla="*/ 0 w 196"/>
                  <a:gd name="T1" fmla="*/ 198 h 393"/>
                  <a:gd name="T2" fmla="*/ 157 w 196"/>
                  <a:gd name="T3" fmla="*/ 8 h 393"/>
                  <a:gd name="T4" fmla="*/ 192 w 196"/>
                  <a:gd name="T5" fmla="*/ 22 h 393"/>
                  <a:gd name="T6" fmla="*/ 167 w 196"/>
                  <a:gd name="T7" fmla="*/ 56 h 393"/>
                  <a:gd name="T8" fmla="*/ 48 w 196"/>
                  <a:gd name="T9" fmla="*/ 198 h 393"/>
                  <a:gd name="T10" fmla="*/ 170 w 196"/>
                  <a:gd name="T11" fmla="*/ 339 h 393"/>
                  <a:gd name="T12" fmla="*/ 193 w 196"/>
                  <a:gd name="T13" fmla="*/ 372 h 393"/>
                  <a:gd name="T14" fmla="*/ 160 w 196"/>
                  <a:gd name="T15" fmla="*/ 387 h 393"/>
                  <a:gd name="T16" fmla="*/ 0 w 196"/>
                  <a:gd name="T17" fmla="*/ 198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6" h="393">
                    <a:moveTo>
                      <a:pt x="0" y="198"/>
                    </a:moveTo>
                    <a:cubicBezTo>
                      <a:pt x="0" y="103"/>
                      <a:pt x="64" y="26"/>
                      <a:pt x="157" y="8"/>
                    </a:cubicBezTo>
                    <a:cubicBezTo>
                      <a:pt x="171" y="6"/>
                      <a:pt x="188" y="0"/>
                      <a:pt x="192" y="22"/>
                    </a:cubicBezTo>
                    <a:cubicBezTo>
                      <a:pt x="196" y="41"/>
                      <a:pt x="190" y="52"/>
                      <a:pt x="167" y="56"/>
                    </a:cubicBezTo>
                    <a:cubicBezTo>
                      <a:pt x="95" y="70"/>
                      <a:pt x="47" y="129"/>
                      <a:pt x="48" y="198"/>
                    </a:cubicBezTo>
                    <a:cubicBezTo>
                      <a:pt x="48" y="267"/>
                      <a:pt x="97" y="325"/>
                      <a:pt x="170" y="339"/>
                    </a:cubicBezTo>
                    <a:cubicBezTo>
                      <a:pt x="191" y="343"/>
                      <a:pt x="195" y="354"/>
                      <a:pt x="193" y="372"/>
                    </a:cubicBezTo>
                    <a:cubicBezTo>
                      <a:pt x="190" y="393"/>
                      <a:pt x="174" y="389"/>
                      <a:pt x="160" y="387"/>
                    </a:cubicBezTo>
                    <a:cubicBezTo>
                      <a:pt x="70" y="375"/>
                      <a:pt x="0" y="293"/>
                      <a:pt x="0" y="1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/>
              </a:p>
            </p:txBody>
          </p:sp>
        </p:grp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4D77C47B-CC1E-41DA-9146-5DFD63065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153348"/>
            <a:ext cx="10515600" cy="648543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6544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60E0B501-22AA-4685-BE9B-A267F6F675A7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5D0E179E-CA3D-4874-9ACD-F8990F48F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A9C53936-B93A-4CF6-8766-2FA93ACFE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5776DEA2-5422-4F51-B359-652B71274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1A1F33A2-66F7-4D85-99DD-7B00F265A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825625"/>
            <a:ext cx="10837862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2DFD46-BF74-47BA-A496-92ED1979C3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F788279-D710-447A-9E71-4D134457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897589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C2A6B906-ACDA-40FD-8AC8-0B693AB1279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717F7366-5A99-4065-90C2-AE7DF5DD0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90A089CA-63B9-4456-B0B1-17C75EBFB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8D36B2D1-BCFE-43FC-8743-7B7A30E1A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79DA8F4-EDD3-4D62-A90B-8C3C1AFB0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8" y="1825625"/>
            <a:ext cx="5503862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A0DA994-B4A9-447A-BEBF-3EA31D375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2150F9-14BF-4DCB-884D-49596914C2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19DEF115-82C2-4E9D-A22C-8DA561FB3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92934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616F52B4-215E-4237-893C-E22B23804744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B7C40C77-B795-4B07-B92D-2E8A56635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6E703A1E-5F10-4BB5-9D52-77CB6F599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22CEE04C-09CE-41CF-937D-EC2D3C23E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74CF4BA-8DCB-42CF-A2C4-D6AF95EE3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67BA8B6E-A28D-4658-8C91-6CA7BD539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5938" y="2505075"/>
            <a:ext cx="5157787" cy="368458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73B3215-82DB-4DBF-9E77-3AE2308C69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8DFD34E8-36CC-4FFE-926B-C170208FED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3383C6B-3BE4-4380-AF26-1C21492FCE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AE3770E9-CB74-47B0-8229-91F6F7560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61794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57825D7-DD33-4B70-BBBE-D46E7A535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768485"/>
            <a:ext cx="5305662" cy="5305662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 flipH="1">
            <a:off x="5400786" y="-2003509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19A1397F-1946-4CBE-9EC5-159C3CBC7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535F2AB-153E-44A9-97BE-00553BEC1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298D65-1027-4897-A948-DCEEF8FC3D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857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9F866E5C-B8AA-4805-B232-831BA01AAF1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F98614F0-2DA3-4F29-8CB3-D61424AC8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66D52F08-13EC-4AB4-BB79-89A5395A0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2544236D-8C3A-41EF-9A68-C84A8A7D0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009D5C6-6206-4291-8037-67DC025F0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EB643FD-AA85-4A43-8EBD-AFD10DD98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001F313-F798-43BE-AFF0-A68C84C36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1881DEA-0ECB-4310-ADF5-4337ACB433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10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 dirty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2140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333" userDrawn="1">
          <p15:clr>
            <a:srgbClr val="FBAE40"/>
          </p15:clr>
        </p15:guide>
        <p15:guide id="4" pos="36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CB5603-8A62-4D45-B6EF-0D7E2D5FC4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39388" y="1154832"/>
            <a:ext cx="7900525" cy="764460"/>
          </a:xfrm>
        </p:spPr>
        <p:txBody>
          <a:bodyPr>
            <a:noAutofit/>
          </a:bodyPr>
          <a:lstStyle>
            <a:lvl1pPr marL="0" indent="0" algn="ctr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Dummy Text Comes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FC40B0-ED27-47E5-A3C2-32A8418567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38" y="6260507"/>
            <a:ext cx="1075427" cy="414929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5A30B6B-EEDB-4142-8138-D50F5A307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93041" y="2270376"/>
            <a:ext cx="6206400" cy="4587625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504955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2E17FB3-B5C4-4B3A-A57B-C6493A9D0C66}"/>
              </a:ext>
            </a:extLst>
          </p:cNvPr>
          <p:cNvGrpSpPr/>
          <p:nvPr userDrawn="1"/>
        </p:nvGrpSpPr>
        <p:grpSpPr>
          <a:xfrm rot="8650774">
            <a:off x="5037655" y="4336093"/>
            <a:ext cx="1905000" cy="2354263"/>
            <a:chOff x="11114088" y="2241550"/>
            <a:chExt cx="1905000" cy="2354263"/>
          </a:xfrm>
          <a:solidFill>
            <a:schemeClr val="bg2"/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DCA6C454-F761-4265-BB5E-DFD947CC3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B853B2F-9E1C-4AC4-9344-8610498D5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7FCC84B-2235-4948-8277-8363DFC69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E646B4F-6CCB-724C-9D5E-6D577002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96208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7854462" y="988536"/>
            <a:ext cx="4329129" cy="488092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107816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55212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69986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2E4E194-63F1-4D43-AC02-75733DF045E9}"/>
              </a:ext>
            </a:extLst>
          </p:cNvPr>
          <p:cNvSpPr/>
          <p:nvPr userDrawn="1"/>
        </p:nvSpPr>
        <p:spPr>
          <a:xfrm>
            <a:off x="8308181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799E3E2-888B-2343-9A63-F84C03265CB5}"/>
              </a:ext>
            </a:extLst>
          </p:cNvPr>
          <p:cNvSpPr>
            <a:spLocks noChangeAspect="1"/>
          </p:cNvSpPr>
          <p:nvPr userDrawn="1"/>
        </p:nvSpPr>
        <p:spPr>
          <a:xfrm>
            <a:off x="9833702" y="1823757"/>
            <a:ext cx="832104" cy="83210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Picture Placeholder 11">
            <a:extLst>
              <a:ext uri="{FF2B5EF4-FFF2-40B4-BE49-F238E27FC236}">
                <a16:creationId xmlns:a16="http://schemas.microsoft.com/office/drawing/2014/main" id="{8FEDE8EF-5B7A-A741-9A56-D365CAE01B6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998318" y="1988373"/>
            <a:ext cx="502873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55C1FB-E61C-4BBC-8179-D34908DEA1B6}"/>
              </a:ext>
            </a:extLst>
          </p:cNvPr>
          <p:cNvSpPr/>
          <p:nvPr userDrawn="1"/>
        </p:nvSpPr>
        <p:spPr>
          <a:xfrm>
            <a:off x="0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1E0992-271E-4948-9461-C7AA54AF8FEA}"/>
              </a:ext>
            </a:extLst>
          </p:cNvPr>
          <p:cNvSpPr>
            <a:spLocks noChangeAspect="1"/>
          </p:cNvSpPr>
          <p:nvPr userDrawn="1"/>
        </p:nvSpPr>
        <p:spPr>
          <a:xfrm>
            <a:off x="1526011" y="1823757"/>
            <a:ext cx="832104" cy="832104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9126" y="3207024"/>
            <a:ext cx="3445566" cy="2504663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5B71D50-AA4B-4E0C-8F6A-0F64F2C8A8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83819" y="1630018"/>
            <a:ext cx="4424362" cy="4373217"/>
          </a:xfr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47C9C38-5B17-467D-B581-EF28ECB11E8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527490" y="3207024"/>
            <a:ext cx="3445200" cy="2504663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219126" y="2711636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694448B-800C-40EF-8F61-18C018E8374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527124" y="2711636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83B974E-5202-4EAD-9D55-4129C84BAE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690627" y="1988373"/>
            <a:ext cx="502873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1741033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B6EB0C6-606C-4AFB-8FF8-AB43606B95BD}"/>
              </a:ext>
            </a:extLst>
          </p:cNvPr>
          <p:cNvSpPr/>
          <p:nvPr userDrawn="1"/>
        </p:nvSpPr>
        <p:spPr>
          <a:xfrm>
            <a:off x="6599236" y="4707908"/>
            <a:ext cx="5592763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CE6D5A-A5C0-4B12-A26A-691D5743FA5C}"/>
              </a:ext>
            </a:extLst>
          </p:cNvPr>
          <p:cNvSpPr/>
          <p:nvPr userDrawn="1"/>
        </p:nvSpPr>
        <p:spPr>
          <a:xfrm>
            <a:off x="-82063" y="1648186"/>
            <a:ext cx="5709139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0934" y="2863158"/>
            <a:ext cx="4074002" cy="2846648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309370" y="1903728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18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Topic 01 comes here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E5123CE7-2F8A-489B-BD99-0C2A33ADF49A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7327918" y="1648186"/>
            <a:ext cx="4074002" cy="2834508"/>
          </a:xfrm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07730BCF-AC2A-4FEC-8F01-63964DB444CF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475709" y="4963450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800" b="1" cap="all" baseline="0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Topic 02 comes here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19C8692-230B-D543-A7F7-4FD61B04D1C6}"/>
              </a:ext>
            </a:extLst>
          </p:cNvPr>
          <p:cNvSpPr>
            <a:spLocks noChangeAspect="1"/>
          </p:cNvSpPr>
          <p:nvPr userDrawn="1"/>
        </p:nvSpPr>
        <p:spPr>
          <a:xfrm>
            <a:off x="5084763" y="1652762"/>
            <a:ext cx="1001899" cy="1001899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E150BFC7-A11D-CC46-B5A2-8BD93C26950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282969" y="1850968"/>
            <a:ext cx="605487" cy="605487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95B55F4-B501-3440-8904-A1C7F049CBE8}"/>
              </a:ext>
            </a:extLst>
          </p:cNvPr>
          <p:cNvSpPr>
            <a:spLocks noChangeAspect="1"/>
          </p:cNvSpPr>
          <p:nvPr userDrawn="1"/>
        </p:nvSpPr>
        <p:spPr>
          <a:xfrm>
            <a:off x="6100576" y="4707907"/>
            <a:ext cx="1001899" cy="100189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F2116994-BE3E-6A43-9C15-E71BA8EC821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298782" y="4906113"/>
            <a:ext cx="605487" cy="605487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891400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4B31150-A166-4DB3-A898-2154C9665891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1C1A95BC-42CA-4166-918D-DF4306881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4B4D5F91-2158-4A30-B83C-5CC9CC6E5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C509E5D6-79CC-4E1D-AAF4-C6F28F3C1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64760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431CD316-21C7-4FA9-A45A-374D6AE71ED5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E107D9FB-3967-4583-A9DA-6787AF712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138D5FEB-37FF-4F26-B625-CE2BE91FF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6C2B67E8-673C-422C-B021-296E2E2B9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687010E4-ADF2-486D-8DF7-B0FF38C6DADF}"/>
              </a:ext>
            </a:extLst>
          </p:cNvPr>
          <p:cNvSpPr/>
          <p:nvPr userDrawn="1"/>
        </p:nvSpPr>
        <p:spPr>
          <a:xfrm>
            <a:off x="954140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159AA79-2237-4A27-BBC2-D44032158D19}"/>
              </a:ext>
            </a:extLst>
          </p:cNvPr>
          <p:cNvSpPr/>
          <p:nvPr userDrawn="1"/>
        </p:nvSpPr>
        <p:spPr>
          <a:xfrm>
            <a:off x="3807539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272B962-9566-42D2-B4C3-E7AA81884A83}"/>
              </a:ext>
            </a:extLst>
          </p:cNvPr>
          <p:cNvSpPr/>
          <p:nvPr userDrawn="1"/>
        </p:nvSpPr>
        <p:spPr>
          <a:xfrm>
            <a:off x="6646275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9733285-016C-4C38-816C-83D30C075C70}"/>
              </a:ext>
            </a:extLst>
          </p:cNvPr>
          <p:cNvSpPr/>
          <p:nvPr userDrawn="1"/>
        </p:nvSpPr>
        <p:spPr>
          <a:xfrm>
            <a:off x="9498658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F40DBA4-AB63-4B47-B37F-BCC3D59B5392}"/>
              </a:ext>
            </a:extLst>
          </p:cNvPr>
          <p:cNvSpPr/>
          <p:nvPr userDrawn="1"/>
        </p:nvSpPr>
        <p:spPr>
          <a:xfrm>
            <a:off x="4011967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3EF0AFB-D099-4FF1-8963-7DA87268867F}"/>
              </a:ext>
            </a:extLst>
          </p:cNvPr>
          <p:cNvSpPr/>
          <p:nvPr userDrawn="1"/>
        </p:nvSpPr>
        <p:spPr>
          <a:xfrm>
            <a:off x="6850703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872C96E-9AF3-4FA0-8180-C213C7F2209E}"/>
              </a:ext>
            </a:extLst>
          </p:cNvPr>
          <p:cNvSpPr/>
          <p:nvPr userDrawn="1"/>
        </p:nvSpPr>
        <p:spPr>
          <a:xfrm>
            <a:off x="9703086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A08BE29-CFA5-4E0D-9DBE-A430AE1B8072}"/>
              </a:ext>
            </a:extLst>
          </p:cNvPr>
          <p:cNvSpPr/>
          <p:nvPr userDrawn="1"/>
        </p:nvSpPr>
        <p:spPr>
          <a:xfrm>
            <a:off x="1158568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03638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B56B6C6-9F3C-4E80-BBAD-280E697B89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57037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54704160-1ED7-4B90-8963-0F887C73E9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95773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6610597-6A76-4A06-82A5-A8FFC5BAEA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648156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454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93934E34-6CC7-492D-9515-EBEC72EFF4C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524454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E4E27467-A1AA-4773-AAB5-A96267FBD71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377853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6CABD5EB-4A8B-448B-8ED1-B8B420815B2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377853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0D86883C-E501-47FF-AE1A-E9CE8B71B42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216589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3683A037-F698-4CC9-904D-F377D71F690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16589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0A095594-2B82-44ED-8C9B-DA7C4D3D2872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068972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54CDD46A-22ED-48F5-9B5F-13B1B5C4B320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9068972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</p:spTree>
    <p:extLst>
      <p:ext uri="{BB962C8B-B14F-4D97-AF65-F5344CB8AC3E}">
        <p14:creationId xmlns:p14="http://schemas.microsoft.com/office/powerpoint/2010/main" val="3876503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C4D7FA-B85E-4477-8C62-94955B340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226BB-3E56-4E7F-8172-7EC03C9F0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D08EF-72FB-4F19-9916-65815A9CA9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1F27F-98F9-A147-8986-34441C7B752D}" type="datetime1">
              <a:rPr lang="en-US" noProof="0" smtClean="0"/>
              <a:t>5/28/2024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5084D-BC85-4A55-BD80-93876AD101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FDEF23-A140-4DD6-A0D0-A86BD4DF3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71654-96A5-4280-94F3-931C61A9F92C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47082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0" r:id="rId4"/>
    <p:sldLayoutId id="2147483661" r:id="rId5"/>
    <p:sldLayoutId id="2147483662" r:id="rId6"/>
    <p:sldLayoutId id="2147483663" r:id="rId7"/>
    <p:sldLayoutId id="2147483654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25" userDrawn="1">
          <p15:clr>
            <a:srgbClr val="F26B43"/>
          </p15:clr>
        </p15:guide>
        <p15:guide id="4" pos="73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2A397E7-BF60-45B2-84C7-B074B76C3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ABD7F97D-15E8-4032-B615-0562046B754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5610" b="25610"/>
          <a:stretch/>
        </p:blipFill>
        <p:spPr>
          <a:xfrm>
            <a:off x="4283902" y="10"/>
            <a:ext cx="7908098" cy="68579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AB08B8-3DB3-4637-AE23-B8DB96D9F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8663" y="1115219"/>
            <a:ext cx="5505449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dirty="0">
                <a:latin typeface="+mn-lt"/>
              </a:rPr>
              <a:t>Point in Time Count 2024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8585" y="3681408"/>
            <a:ext cx="1193482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71720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5EDAC4-0B63-4494-93B0-0CD13E957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10</a:t>
            </a:fld>
            <a:endParaRPr lang="en-US" noProof="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DE176F9-1AB2-45D0-A8AF-B130234A7A6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42980" y="769050"/>
            <a:ext cx="6307353" cy="5780372"/>
          </a:xfrm>
        </p:spPr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76E91B8-04F7-4CD0-978B-A99964D98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111" y="335982"/>
            <a:ext cx="5541889" cy="1325563"/>
          </a:xfrm>
        </p:spPr>
        <p:txBody>
          <a:bodyPr/>
          <a:lstStyle/>
          <a:p>
            <a:r>
              <a:rPr lang="en-US" dirty="0"/>
              <a:t>HOMELESS Youth sheltered/Unsheltered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D65C126-7CB5-4F83-86D1-8ECE10C1855B}"/>
              </a:ext>
            </a:extLst>
          </p:cNvPr>
          <p:cNvSpPr/>
          <p:nvPr/>
        </p:nvSpPr>
        <p:spPr>
          <a:xfrm>
            <a:off x="6974172" y="2189953"/>
            <a:ext cx="3667760" cy="17475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373788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7413EC1-9012-41AA-9F27-10F11C51868B}"/>
              </a:ext>
            </a:extLst>
          </p:cNvPr>
          <p:cNvSpPr/>
          <p:nvPr/>
        </p:nvSpPr>
        <p:spPr>
          <a:xfrm>
            <a:off x="7472596" y="1961353"/>
            <a:ext cx="2682240" cy="457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2024 TOTAL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BA4233A-C8B3-4351-853B-44B890B1F9AA}"/>
              </a:ext>
            </a:extLst>
          </p:cNvPr>
          <p:cNvSpPr txBox="1"/>
          <p:nvPr/>
        </p:nvSpPr>
        <p:spPr>
          <a:xfrm>
            <a:off x="7389654" y="2686213"/>
            <a:ext cx="2848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UN    30%  SH      20%</a:t>
            </a:r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B49FB2DE-51C0-470D-9511-67160BABA240}"/>
              </a:ext>
            </a:extLst>
          </p:cNvPr>
          <p:cNvSpPr/>
          <p:nvPr/>
        </p:nvSpPr>
        <p:spPr>
          <a:xfrm rot="10800000">
            <a:off x="9281619" y="3063713"/>
            <a:ext cx="264160" cy="419670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5" name="Content Placeholder 14">
            <a:extLst>
              <a:ext uri="{FF2B5EF4-FFF2-40B4-BE49-F238E27FC236}">
                <a16:creationId xmlns:a16="http://schemas.microsoft.com/office/drawing/2014/main" id="{187AEBD1-4EB6-4662-AD16-8F8A3BC84D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5289810"/>
              </p:ext>
            </p:extLst>
          </p:nvPr>
        </p:nvGraphicFramePr>
        <p:xfrm>
          <a:off x="539750" y="1825625"/>
          <a:ext cx="4913313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A4C2ECC9-A682-4FDD-B569-B7450F0C7A61}"/>
              </a:ext>
            </a:extLst>
          </p:cNvPr>
          <p:cNvSpPr/>
          <p:nvPr/>
        </p:nvSpPr>
        <p:spPr>
          <a:xfrm>
            <a:off x="7873218" y="3044948"/>
            <a:ext cx="308596" cy="45720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9328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F5B9DD-D01B-40B0-ADB3-2BE76B2E3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11</a:t>
            </a:fld>
            <a:endParaRPr lang="en-US" noProof="0" dirty="0"/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BE4260B1-AD05-3D32-D6C6-E1F5FBAF8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063"/>
            <a:ext cx="11150600" cy="920750"/>
          </a:xfrm>
        </p:spPr>
        <p:txBody>
          <a:bodyPr/>
          <a:lstStyle/>
          <a:p>
            <a:r>
              <a:rPr lang="en-US" dirty="0"/>
              <a:t>Veterans</a:t>
            </a:r>
          </a:p>
        </p:txBody>
      </p:sp>
      <p:graphicFrame>
        <p:nvGraphicFramePr>
          <p:cNvPr id="11" name="Content Placeholder 14">
            <a:extLst>
              <a:ext uri="{FF2B5EF4-FFF2-40B4-BE49-F238E27FC236}">
                <a16:creationId xmlns:a16="http://schemas.microsoft.com/office/drawing/2014/main" id="{3A7E66CF-268D-A029-A4F8-AF63B703E62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8287672"/>
              </p:ext>
            </p:extLst>
          </p:nvPr>
        </p:nvGraphicFramePr>
        <p:xfrm>
          <a:off x="539750" y="1825625"/>
          <a:ext cx="733425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09791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73F91-CD76-4366-99A2-4D7AD6E4C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Chronically Homeless 2021-2024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F5B9DD-D01B-40B0-ADB3-2BE76B2E3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12</a:t>
            </a:fld>
            <a:endParaRPr lang="en-US" noProof="0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ED849CA-D8C0-4194-A714-20D5611CD51F}"/>
              </a:ext>
            </a:extLst>
          </p:cNvPr>
          <p:cNvGraphicFramePr>
            <a:graphicFrameLocks/>
          </p:cNvGraphicFramePr>
          <p:nvPr/>
        </p:nvGraphicFramePr>
        <p:xfrm>
          <a:off x="304800" y="1504327"/>
          <a:ext cx="8408276" cy="4614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52897E1D-C812-4A98-89F0-532CAF79FD9B}"/>
              </a:ext>
            </a:extLst>
          </p:cNvPr>
          <p:cNvSpPr/>
          <p:nvPr/>
        </p:nvSpPr>
        <p:spPr>
          <a:xfrm>
            <a:off x="7232084" y="1678455"/>
            <a:ext cx="3667760" cy="17475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373788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7EFEA2-8922-40A4-A43A-A6415EFE6F66}"/>
              </a:ext>
            </a:extLst>
          </p:cNvPr>
          <p:cNvSpPr/>
          <p:nvPr/>
        </p:nvSpPr>
        <p:spPr>
          <a:xfrm>
            <a:off x="7724844" y="1449855"/>
            <a:ext cx="2682240" cy="457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2024 TOTAL</a:t>
            </a: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3BCD70DC-00D2-459C-A303-CBBFA5B3FC6A}"/>
              </a:ext>
            </a:extLst>
          </p:cNvPr>
          <p:cNvSpPr/>
          <p:nvPr/>
        </p:nvSpPr>
        <p:spPr>
          <a:xfrm rot="10800000">
            <a:off x="9065964" y="2555240"/>
            <a:ext cx="262759" cy="567559"/>
          </a:xfrm>
          <a:prstGeom prst="triangl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C2D69A-6D26-4F2B-9555-D1F58BB7E67C}"/>
              </a:ext>
            </a:extLst>
          </p:cNvPr>
          <p:cNvSpPr txBox="1"/>
          <p:nvPr/>
        </p:nvSpPr>
        <p:spPr>
          <a:xfrm>
            <a:off x="7882759" y="2398853"/>
            <a:ext cx="1047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Chronic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CE6436-5439-43FC-AD12-AAE18703E07C}"/>
              </a:ext>
            </a:extLst>
          </p:cNvPr>
          <p:cNvSpPr txBox="1"/>
          <p:nvPr/>
        </p:nvSpPr>
        <p:spPr>
          <a:xfrm>
            <a:off x="9627475" y="2421100"/>
            <a:ext cx="672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14%</a:t>
            </a:r>
          </a:p>
        </p:txBody>
      </p:sp>
    </p:spTree>
    <p:extLst>
      <p:ext uri="{BB962C8B-B14F-4D97-AF65-F5344CB8AC3E}">
        <p14:creationId xmlns:p14="http://schemas.microsoft.com/office/powerpoint/2010/main" val="40870208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5EDAC4-0B63-4494-93B0-0CD13E957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13</a:t>
            </a:fld>
            <a:endParaRPr lang="en-US" noProof="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DE176F9-1AB2-45D0-A8AF-B130234A7A6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94987" y="769050"/>
            <a:ext cx="6307353" cy="5780372"/>
          </a:xfrm>
        </p:spPr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D65C126-7CB5-4F83-86D1-8ECE10C1855B}"/>
              </a:ext>
            </a:extLst>
          </p:cNvPr>
          <p:cNvSpPr/>
          <p:nvPr/>
        </p:nvSpPr>
        <p:spPr>
          <a:xfrm>
            <a:off x="6765400" y="2100535"/>
            <a:ext cx="4107567" cy="16553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373788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7413EC1-9012-41AA-9F27-10F11C51868B}"/>
              </a:ext>
            </a:extLst>
          </p:cNvPr>
          <p:cNvSpPr/>
          <p:nvPr/>
        </p:nvSpPr>
        <p:spPr>
          <a:xfrm>
            <a:off x="7376160" y="1981200"/>
            <a:ext cx="2682240" cy="457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2024 TOTAL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BA4233A-C8B3-4351-853B-44B890B1F9AA}"/>
              </a:ext>
            </a:extLst>
          </p:cNvPr>
          <p:cNvSpPr txBox="1"/>
          <p:nvPr/>
        </p:nvSpPr>
        <p:spPr>
          <a:xfrm>
            <a:off x="7044391" y="2748703"/>
            <a:ext cx="384860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Survivors of DV</a:t>
            </a:r>
            <a:r>
              <a:rPr lang="en-US" sz="3200" b="1" dirty="0"/>
              <a:t>     </a:t>
            </a:r>
            <a:r>
              <a:rPr lang="en-US" sz="2000" b="1" dirty="0"/>
              <a:t>60</a:t>
            </a:r>
            <a:r>
              <a:rPr lang="en-US" b="1" dirty="0"/>
              <a:t>% </a:t>
            </a:r>
          </a:p>
          <a:p>
            <a:endParaRPr lang="en-US" b="1" dirty="0"/>
          </a:p>
          <a:p>
            <a:r>
              <a:rPr lang="en-US" sz="2000" b="1" dirty="0"/>
              <a:t>         </a:t>
            </a:r>
            <a:endParaRPr lang="en-US" b="1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3965CF5-3049-4FD7-9054-BD704FDFD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Survivors of Domestic Violence-TOTALS 2023-2024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F1648B34-58F9-4490-9F4D-76D4899A72CA}"/>
              </a:ext>
            </a:extLst>
          </p:cNvPr>
          <p:cNvSpPr/>
          <p:nvPr/>
        </p:nvSpPr>
        <p:spPr>
          <a:xfrm rot="10800000">
            <a:off x="8836614" y="3124479"/>
            <a:ext cx="205786" cy="419670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35BED284-342E-4DEC-AF85-B3A15723A3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7515851"/>
              </p:ext>
            </p:extLst>
          </p:nvPr>
        </p:nvGraphicFramePr>
        <p:xfrm>
          <a:off x="602683" y="1981200"/>
          <a:ext cx="4913313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188009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5EDAC4-0B63-4494-93B0-0CD13E957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14</a:t>
            </a:fld>
            <a:endParaRPr lang="en-US" noProof="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DE176F9-1AB2-45D0-A8AF-B130234A7A6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7" y="769050"/>
            <a:ext cx="6307353" cy="5780372"/>
          </a:xfrm>
        </p:spPr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D65C126-7CB5-4F83-86D1-8ECE10C1855B}"/>
              </a:ext>
            </a:extLst>
          </p:cNvPr>
          <p:cNvSpPr/>
          <p:nvPr/>
        </p:nvSpPr>
        <p:spPr>
          <a:xfrm>
            <a:off x="6765400" y="2100535"/>
            <a:ext cx="4107567" cy="16553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373788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7413EC1-9012-41AA-9F27-10F11C51868B}"/>
              </a:ext>
            </a:extLst>
          </p:cNvPr>
          <p:cNvSpPr/>
          <p:nvPr/>
        </p:nvSpPr>
        <p:spPr>
          <a:xfrm>
            <a:off x="7376160" y="1981200"/>
            <a:ext cx="2682240" cy="457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2024 TOTAL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BA4233A-C8B3-4351-853B-44B890B1F9AA}"/>
              </a:ext>
            </a:extLst>
          </p:cNvPr>
          <p:cNvSpPr txBox="1"/>
          <p:nvPr/>
        </p:nvSpPr>
        <p:spPr>
          <a:xfrm>
            <a:off x="7044391" y="2748703"/>
            <a:ext cx="384860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Substance Use Disorder</a:t>
            </a:r>
            <a:r>
              <a:rPr lang="en-US" sz="3200" b="1" dirty="0"/>
              <a:t>     </a:t>
            </a:r>
            <a:r>
              <a:rPr lang="en-US" sz="2000" b="1" dirty="0"/>
              <a:t>23</a:t>
            </a:r>
            <a:r>
              <a:rPr lang="en-US" b="1" dirty="0"/>
              <a:t>% </a:t>
            </a:r>
          </a:p>
          <a:p>
            <a:endParaRPr lang="en-US" b="1" dirty="0"/>
          </a:p>
          <a:p>
            <a:r>
              <a:rPr lang="en-US" sz="2000" b="1" dirty="0"/>
              <a:t>         </a:t>
            </a:r>
            <a:endParaRPr lang="en-US" b="1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3965CF5-3049-4FD7-9054-BD704FDFD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Substance use disorder-</a:t>
            </a:r>
            <a:r>
              <a:rPr lang="en-US" dirty="0" err="1"/>
              <a:t>tOTALS</a:t>
            </a:r>
            <a:r>
              <a:rPr lang="en-US" dirty="0"/>
              <a:t> 2023-2024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F1648B34-58F9-4490-9F4D-76D4899A72CA}"/>
              </a:ext>
            </a:extLst>
          </p:cNvPr>
          <p:cNvSpPr/>
          <p:nvPr/>
        </p:nvSpPr>
        <p:spPr>
          <a:xfrm rot="10800000">
            <a:off x="9785716" y="3124822"/>
            <a:ext cx="264160" cy="419670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35BED284-342E-4DEC-AF85-B3A15723A3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8985900"/>
              </p:ext>
            </p:extLst>
          </p:nvPr>
        </p:nvGraphicFramePr>
        <p:xfrm>
          <a:off x="602683" y="1981200"/>
          <a:ext cx="4913313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50807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5EDAC4-0B63-4494-93B0-0CD13E957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15</a:t>
            </a:fld>
            <a:endParaRPr lang="en-US" noProof="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DE176F9-1AB2-45D0-A8AF-B130234A7A6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15017" y="807618"/>
            <a:ext cx="6307353" cy="5780372"/>
          </a:xfrm>
        </p:spPr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D65C126-7CB5-4F83-86D1-8ECE10C1855B}"/>
              </a:ext>
            </a:extLst>
          </p:cNvPr>
          <p:cNvSpPr/>
          <p:nvPr/>
        </p:nvSpPr>
        <p:spPr>
          <a:xfrm>
            <a:off x="6914909" y="2296784"/>
            <a:ext cx="4107567" cy="16553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373788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7413EC1-9012-41AA-9F27-10F11C51868B}"/>
              </a:ext>
            </a:extLst>
          </p:cNvPr>
          <p:cNvSpPr/>
          <p:nvPr/>
        </p:nvSpPr>
        <p:spPr>
          <a:xfrm>
            <a:off x="7730121" y="1981200"/>
            <a:ext cx="2682240" cy="457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2024 TOTAL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BA4233A-C8B3-4351-853B-44B890B1F9AA}"/>
              </a:ext>
            </a:extLst>
          </p:cNvPr>
          <p:cNvSpPr txBox="1"/>
          <p:nvPr/>
        </p:nvSpPr>
        <p:spPr>
          <a:xfrm>
            <a:off x="7044391" y="2748703"/>
            <a:ext cx="384860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Serious Mental Illness</a:t>
            </a:r>
            <a:r>
              <a:rPr lang="en-US" sz="3200" b="1" dirty="0"/>
              <a:t>     </a:t>
            </a:r>
            <a:r>
              <a:rPr lang="en-US" sz="2000" b="1" dirty="0"/>
              <a:t>20</a:t>
            </a:r>
            <a:r>
              <a:rPr lang="en-US" b="1" dirty="0"/>
              <a:t>% </a:t>
            </a:r>
          </a:p>
          <a:p>
            <a:endParaRPr lang="en-US" b="1" dirty="0"/>
          </a:p>
          <a:p>
            <a:r>
              <a:rPr lang="en-US" sz="2000" b="1" dirty="0"/>
              <a:t>         </a:t>
            </a:r>
            <a:endParaRPr lang="en-US" b="1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3965CF5-3049-4FD7-9054-BD704FDFD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Serious Mental Illness-</a:t>
            </a:r>
            <a:r>
              <a:rPr lang="en-US" dirty="0" err="1"/>
              <a:t>tOTALS</a:t>
            </a:r>
            <a:r>
              <a:rPr lang="en-US" dirty="0"/>
              <a:t> 2023-2024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F1648B34-58F9-4490-9F4D-76D4899A72CA}"/>
              </a:ext>
            </a:extLst>
          </p:cNvPr>
          <p:cNvSpPr/>
          <p:nvPr/>
        </p:nvSpPr>
        <p:spPr>
          <a:xfrm rot="10800000">
            <a:off x="9544171" y="3124479"/>
            <a:ext cx="264160" cy="419670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35BED284-342E-4DEC-AF85-B3A15723A3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1072388"/>
              </p:ext>
            </p:extLst>
          </p:nvPr>
        </p:nvGraphicFramePr>
        <p:xfrm>
          <a:off x="602683" y="1981200"/>
          <a:ext cx="4913313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034885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5EDAC4-0B63-4494-93B0-0CD13E957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16</a:t>
            </a:fld>
            <a:endParaRPr lang="en-US" noProof="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DE176F9-1AB2-45D0-A8AF-B130234A7A6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94987" y="769050"/>
            <a:ext cx="6307353" cy="5780372"/>
          </a:xfrm>
        </p:spPr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D65C126-7CB5-4F83-86D1-8ECE10C1855B}"/>
              </a:ext>
            </a:extLst>
          </p:cNvPr>
          <p:cNvSpPr/>
          <p:nvPr/>
        </p:nvSpPr>
        <p:spPr>
          <a:xfrm>
            <a:off x="6785431" y="2209800"/>
            <a:ext cx="4107567" cy="16553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373788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7413EC1-9012-41AA-9F27-10F11C51868B}"/>
              </a:ext>
            </a:extLst>
          </p:cNvPr>
          <p:cNvSpPr/>
          <p:nvPr/>
        </p:nvSpPr>
        <p:spPr>
          <a:xfrm>
            <a:off x="7376160" y="1981200"/>
            <a:ext cx="2682240" cy="457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2024 TOTAL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BA4233A-C8B3-4351-853B-44B890B1F9AA}"/>
              </a:ext>
            </a:extLst>
          </p:cNvPr>
          <p:cNvSpPr txBox="1"/>
          <p:nvPr/>
        </p:nvSpPr>
        <p:spPr>
          <a:xfrm>
            <a:off x="7044391" y="2748703"/>
            <a:ext cx="384860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HIV/AIDS</a:t>
            </a:r>
            <a:r>
              <a:rPr lang="en-US" sz="3200" b="1" dirty="0"/>
              <a:t>     </a:t>
            </a:r>
            <a:r>
              <a:rPr lang="en-US" sz="2000" b="1" dirty="0"/>
              <a:t>40</a:t>
            </a:r>
            <a:r>
              <a:rPr lang="en-US" b="1" dirty="0"/>
              <a:t>% </a:t>
            </a:r>
          </a:p>
          <a:p>
            <a:endParaRPr lang="en-US" b="1" dirty="0"/>
          </a:p>
          <a:p>
            <a:r>
              <a:rPr lang="en-US" sz="2000" b="1" dirty="0"/>
              <a:t>         </a:t>
            </a:r>
            <a:endParaRPr lang="en-US" b="1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3965CF5-3049-4FD7-9054-BD704FDFD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HIV/AIDS-sheltered and Unsheltered 2023-2024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F1648B34-58F9-4490-9F4D-76D4899A72CA}"/>
              </a:ext>
            </a:extLst>
          </p:cNvPr>
          <p:cNvSpPr/>
          <p:nvPr/>
        </p:nvSpPr>
        <p:spPr>
          <a:xfrm rot="10800000">
            <a:off x="8187319" y="3009330"/>
            <a:ext cx="264160" cy="419670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35BED284-342E-4DEC-AF85-B3A15723A3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3299996"/>
              </p:ext>
            </p:extLst>
          </p:nvPr>
        </p:nvGraphicFramePr>
        <p:xfrm>
          <a:off x="602683" y="1981200"/>
          <a:ext cx="4913313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83954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>
            <a:extLst>
              <a:ext uri="{FF2B5EF4-FFF2-40B4-BE49-F238E27FC236}">
                <a16:creationId xmlns:a16="http://schemas.microsoft.com/office/drawing/2014/main" id="{22A397E7-BF60-45B2-84C7-B074B76C3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CF143FEA-6E93-4548-8A9B-318F437CD88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alphaModFix/>
          </a:blip>
          <a:srcRect r="34958" b="-1"/>
          <a:stretch/>
        </p:blipFill>
        <p:spPr>
          <a:xfrm rot="5400000">
            <a:off x="4808950" y="-525048"/>
            <a:ext cx="6858002" cy="7908098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8EF7BD-FE81-4B20-8DC5-0B3EB736F9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8663" y="1115219"/>
            <a:ext cx="5505449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900" dirty="0">
                <a:solidFill>
                  <a:schemeClr val="bg1"/>
                </a:solidFill>
                <a:latin typeface="+mn-lt"/>
              </a:rPr>
              <a:t>The 2024 Point in time count was done on January 23, 2024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FF0EFE-C50F-44EB-8978-B97795477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8663" y="3902075"/>
            <a:ext cx="5505449" cy="1655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The count began on 1/23/2024,  however Hud allows counting for the following 7 days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8585" y="3681408"/>
            <a:ext cx="1193482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798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5EDAC4-0B63-4494-93B0-0CD13E957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3</a:t>
            </a:fld>
            <a:endParaRPr lang="en-US" noProof="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DE176F9-1AB2-45D0-A8AF-B130234A7A6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77524" y="769050"/>
            <a:ext cx="6307353" cy="5780372"/>
          </a:xfrm>
        </p:spPr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76E91B8-04F7-4CD0-978B-A99964D98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111" y="335982"/>
            <a:ext cx="4937211" cy="1325563"/>
          </a:xfrm>
        </p:spPr>
        <p:txBody>
          <a:bodyPr/>
          <a:lstStyle/>
          <a:p>
            <a:r>
              <a:rPr lang="en-US" dirty="0"/>
              <a:t>Total Homeless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ED849CA-D8C0-4194-A714-20D5611CD5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1586720"/>
              </p:ext>
            </p:extLst>
          </p:nvPr>
        </p:nvGraphicFramePr>
        <p:xfrm>
          <a:off x="377190" y="1525534"/>
          <a:ext cx="4913313" cy="5332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CD65C126-7CB5-4F83-86D1-8ECE10C1855B}"/>
              </a:ext>
            </a:extLst>
          </p:cNvPr>
          <p:cNvSpPr/>
          <p:nvPr/>
        </p:nvSpPr>
        <p:spPr>
          <a:xfrm>
            <a:off x="6883400" y="2210602"/>
            <a:ext cx="3667760" cy="17475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373788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7413EC1-9012-41AA-9F27-10F11C51868B}"/>
              </a:ext>
            </a:extLst>
          </p:cNvPr>
          <p:cNvSpPr/>
          <p:nvPr/>
        </p:nvSpPr>
        <p:spPr>
          <a:xfrm>
            <a:off x="7376160" y="1981200"/>
            <a:ext cx="2682240" cy="457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2024 TOTAL</a:t>
            </a: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6D613587-8CA5-4589-9335-592D380B26B0}"/>
              </a:ext>
            </a:extLst>
          </p:cNvPr>
          <p:cNvSpPr/>
          <p:nvPr/>
        </p:nvSpPr>
        <p:spPr>
          <a:xfrm rot="10800000">
            <a:off x="9575554" y="3121859"/>
            <a:ext cx="264160" cy="419670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BA4233A-C8B3-4351-853B-44B890B1F9AA}"/>
              </a:ext>
            </a:extLst>
          </p:cNvPr>
          <p:cNvSpPr txBox="1"/>
          <p:nvPr/>
        </p:nvSpPr>
        <p:spPr>
          <a:xfrm>
            <a:off x="8258290" y="2772075"/>
            <a:ext cx="12768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378 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3E27B5C-4F88-4F70-B5CE-6F9E0BEF54C2}"/>
              </a:ext>
            </a:extLst>
          </p:cNvPr>
          <p:cNvSpPr txBox="1"/>
          <p:nvPr/>
        </p:nvSpPr>
        <p:spPr>
          <a:xfrm>
            <a:off x="9928174" y="3356863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17%</a:t>
            </a:r>
          </a:p>
        </p:txBody>
      </p:sp>
    </p:spTree>
    <p:extLst>
      <p:ext uri="{BB962C8B-B14F-4D97-AF65-F5344CB8AC3E}">
        <p14:creationId xmlns:p14="http://schemas.microsoft.com/office/powerpoint/2010/main" val="4123330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5EDAC4-0B63-4494-93B0-0CD13E957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4</a:t>
            </a:fld>
            <a:endParaRPr lang="en-US" noProof="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DE176F9-1AB2-45D0-A8AF-B130234A7A6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77524" y="769050"/>
            <a:ext cx="6307353" cy="5780372"/>
          </a:xfrm>
        </p:spPr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76E91B8-04F7-4CD0-978B-A99964D98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111" y="335982"/>
            <a:ext cx="4937211" cy="1325563"/>
          </a:xfrm>
        </p:spPr>
        <p:txBody>
          <a:bodyPr/>
          <a:lstStyle/>
          <a:p>
            <a:r>
              <a:rPr lang="en-US" dirty="0"/>
              <a:t>Total Unsheltered Homeless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ED849CA-D8C0-4194-A714-20D5611CD5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9986171"/>
              </p:ext>
            </p:extLst>
          </p:nvPr>
        </p:nvGraphicFramePr>
        <p:xfrm>
          <a:off x="377190" y="1525534"/>
          <a:ext cx="5490210" cy="5332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CD65C126-7CB5-4F83-86D1-8ECE10C1855B}"/>
              </a:ext>
            </a:extLst>
          </p:cNvPr>
          <p:cNvSpPr/>
          <p:nvPr/>
        </p:nvSpPr>
        <p:spPr>
          <a:xfrm>
            <a:off x="6883400" y="2210602"/>
            <a:ext cx="3667760" cy="17475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373788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7413EC1-9012-41AA-9F27-10F11C51868B}"/>
              </a:ext>
            </a:extLst>
          </p:cNvPr>
          <p:cNvSpPr/>
          <p:nvPr/>
        </p:nvSpPr>
        <p:spPr>
          <a:xfrm>
            <a:off x="7376160" y="1981200"/>
            <a:ext cx="2682240" cy="457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2024 TOTAL</a:t>
            </a: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6D613587-8CA5-4589-9335-592D380B26B0}"/>
              </a:ext>
            </a:extLst>
          </p:cNvPr>
          <p:cNvSpPr/>
          <p:nvPr/>
        </p:nvSpPr>
        <p:spPr>
          <a:xfrm rot="10800000">
            <a:off x="9575554" y="3121859"/>
            <a:ext cx="264160" cy="419670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BA4233A-C8B3-4351-853B-44B890B1F9AA}"/>
              </a:ext>
            </a:extLst>
          </p:cNvPr>
          <p:cNvSpPr txBox="1"/>
          <p:nvPr/>
        </p:nvSpPr>
        <p:spPr>
          <a:xfrm>
            <a:off x="8258290" y="2772075"/>
            <a:ext cx="12768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201 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3E27B5C-4F88-4F70-B5CE-6F9E0BEF54C2}"/>
              </a:ext>
            </a:extLst>
          </p:cNvPr>
          <p:cNvSpPr txBox="1"/>
          <p:nvPr/>
        </p:nvSpPr>
        <p:spPr>
          <a:xfrm>
            <a:off x="9928174" y="3356863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9%</a:t>
            </a:r>
          </a:p>
        </p:txBody>
      </p:sp>
    </p:spTree>
    <p:extLst>
      <p:ext uri="{BB962C8B-B14F-4D97-AF65-F5344CB8AC3E}">
        <p14:creationId xmlns:p14="http://schemas.microsoft.com/office/powerpoint/2010/main" val="4009555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5EDAC4-0B63-4494-93B0-0CD13E957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5</a:t>
            </a:fld>
            <a:endParaRPr lang="en-US" noProof="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DE176F9-1AB2-45D0-A8AF-B130234A7A6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77524" y="769050"/>
            <a:ext cx="6307353" cy="5780372"/>
          </a:xfrm>
        </p:spPr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76E91B8-04F7-4CD0-978B-A99964D98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111" y="335982"/>
            <a:ext cx="4937211" cy="1325563"/>
          </a:xfrm>
        </p:spPr>
        <p:txBody>
          <a:bodyPr/>
          <a:lstStyle/>
          <a:p>
            <a:r>
              <a:rPr lang="en-US" dirty="0"/>
              <a:t>Total sheltered Homeless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ED849CA-D8C0-4194-A714-20D5611CD5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585333"/>
              </p:ext>
            </p:extLst>
          </p:nvPr>
        </p:nvGraphicFramePr>
        <p:xfrm>
          <a:off x="377190" y="1525534"/>
          <a:ext cx="5300334" cy="5332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CD65C126-7CB5-4F83-86D1-8ECE10C1855B}"/>
              </a:ext>
            </a:extLst>
          </p:cNvPr>
          <p:cNvSpPr/>
          <p:nvPr/>
        </p:nvSpPr>
        <p:spPr>
          <a:xfrm>
            <a:off x="6883400" y="2210602"/>
            <a:ext cx="3667760" cy="17475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373788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7413EC1-9012-41AA-9F27-10F11C51868B}"/>
              </a:ext>
            </a:extLst>
          </p:cNvPr>
          <p:cNvSpPr/>
          <p:nvPr/>
        </p:nvSpPr>
        <p:spPr>
          <a:xfrm>
            <a:off x="7376160" y="1981200"/>
            <a:ext cx="2682240" cy="457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2024 TOTAL</a:t>
            </a: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6D613587-8CA5-4589-9335-592D380B26B0}"/>
              </a:ext>
            </a:extLst>
          </p:cNvPr>
          <p:cNvSpPr/>
          <p:nvPr/>
        </p:nvSpPr>
        <p:spPr>
          <a:xfrm rot="10800000">
            <a:off x="9575554" y="3121859"/>
            <a:ext cx="264160" cy="419670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BA4233A-C8B3-4351-853B-44B890B1F9AA}"/>
              </a:ext>
            </a:extLst>
          </p:cNvPr>
          <p:cNvSpPr txBox="1"/>
          <p:nvPr/>
        </p:nvSpPr>
        <p:spPr>
          <a:xfrm>
            <a:off x="8258290" y="2772075"/>
            <a:ext cx="12768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177 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3E27B5C-4F88-4F70-B5CE-6F9E0BEF54C2}"/>
              </a:ext>
            </a:extLst>
          </p:cNvPr>
          <p:cNvSpPr txBox="1"/>
          <p:nvPr/>
        </p:nvSpPr>
        <p:spPr>
          <a:xfrm>
            <a:off x="9928174" y="3356863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24%</a:t>
            </a:r>
          </a:p>
        </p:txBody>
      </p:sp>
    </p:spTree>
    <p:extLst>
      <p:ext uri="{BB962C8B-B14F-4D97-AF65-F5344CB8AC3E}">
        <p14:creationId xmlns:p14="http://schemas.microsoft.com/office/powerpoint/2010/main" val="2710147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5EDAC4-0B63-4494-93B0-0CD13E957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6</a:t>
            </a:fld>
            <a:endParaRPr lang="en-US" noProof="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DE176F9-1AB2-45D0-A8AF-B130234A7A6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48644" y="769050"/>
            <a:ext cx="6307353" cy="5780372"/>
          </a:xfrm>
        </p:spPr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76E91B8-04F7-4CD0-978B-A99964D98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111" y="335982"/>
            <a:ext cx="4937211" cy="1325563"/>
          </a:xfrm>
        </p:spPr>
        <p:txBody>
          <a:bodyPr/>
          <a:lstStyle/>
          <a:p>
            <a:r>
              <a:rPr lang="en-US" dirty="0"/>
              <a:t>Total sheltered Homeless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D65C126-7CB5-4F83-86D1-8ECE10C1855B}"/>
              </a:ext>
            </a:extLst>
          </p:cNvPr>
          <p:cNvSpPr/>
          <p:nvPr/>
        </p:nvSpPr>
        <p:spPr>
          <a:xfrm>
            <a:off x="6883400" y="2108110"/>
            <a:ext cx="3667760" cy="17475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373788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7413EC1-9012-41AA-9F27-10F11C51868B}"/>
              </a:ext>
            </a:extLst>
          </p:cNvPr>
          <p:cNvSpPr/>
          <p:nvPr/>
        </p:nvSpPr>
        <p:spPr>
          <a:xfrm>
            <a:off x="7376160" y="1981200"/>
            <a:ext cx="2682240" cy="457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2024 TOTAL</a:t>
            </a: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6D613587-8CA5-4589-9335-592D380B26B0}"/>
              </a:ext>
            </a:extLst>
          </p:cNvPr>
          <p:cNvSpPr/>
          <p:nvPr/>
        </p:nvSpPr>
        <p:spPr>
          <a:xfrm rot="10800000">
            <a:off x="7610329" y="3123643"/>
            <a:ext cx="264160" cy="419670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BA4233A-C8B3-4351-853B-44B890B1F9AA}"/>
              </a:ext>
            </a:extLst>
          </p:cNvPr>
          <p:cNvSpPr txBox="1"/>
          <p:nvPr/>
        </p:nvSpPr>
        <p:spPr>
          <a:xfrm>
            <a:off x="7044390" y="2748703"/>
            <a:ext cx="3014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ES     </a:t>
            </a:r>
            <a:r>
              <a:rPr lang="en-US" b="1" dirty="0"/>
              <a:t>22%  </a:t>
            </a:r>
            <a:r>
              <a:rPr lang="en-US" sz="3200" b="1" dirty="0"/>
              <a:t>TH      </a:t>
            </a:r>
            <a:r>
              <a:rPr lang="en-US" b="1" dirty="0"/>
              <a:t>28%</a:t>
            </a:r>
          </a:p>
        </p:txBody>
      </p:sp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DA37FBFB-30FF-4CB0-A543-A328892E9A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821641"/>
              </p:ext>
            </p:extLst>
          </p:nvPr>
        </p:nvGraphicFramePr>
        <p:xfrm>
          <a:off x="539750" y="1825625"/>
          <a:ext cx="4913313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B49FB2DE-51C0-470D-9511-67160BABA240}"/>
              </a:ext>
            </a:extLst>
          </p:cNvPr>
          <p:cNvSpPr/>
          <p:nvPr/>
        </p:nvSpPr>
        <p:spPr>
          <a:xfrm rot="10800000">
            <a:off x="9129738" y="3108693"/>
            <a:ext cx="264160" cy="419670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437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5EDAC4-0B63-4494-93B0-0CD13E957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7</a:t>
            </a:fld>
            <a:endParaRPr lang="en-US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3965CF5-3049-4FD7-9054-BD704FDFD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Gender</a:t>
            </a:r>
          </a:p>
        </p:txBody>
      </p:sp>
      <p:graphicFrame>
        <p:nvGraphicFramePr>
          <p:cNvPr id="15" name="Content Placeholder 14">
            <a:extLst>
              <a:ext uri="{FF2B5EF4-FFF2-40B4-BE49-F238E27FC236}">
                <a16:creationId xmlns:a16="http://schemas.microsoft.com/office/drawing/2014/main" id="{FD946C93-6099-4B9A-AB15-4B2E451FFF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3960701"/>
              </p:ext>
            </p:extLst>
          </p:nvPr>
        </p:nvGraphicFramePr>
        <p:xfrm>
          <a:off x="539750" y="1825625"/>
          <a:ext cx="4913313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34B889D7-11AF-4DC8-8D5F-1372ECD68D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579497"/>
              </p:ext>
            </p:extLst>
          </p:nvPr>
        </p:nvGraphicFramePr>
        <p:xfrm>
          <a:off x="6004366" y="499594"/>
          <a:ext cx="5359330" cy="4458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426520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5EDAC4-0B63-4494-93B0-0CD13E957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8</a:t>
            </a:fld>
            <a:endParaRPr lang="en-US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3965CF5-3049-4FD7-9054-BD704FDFD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homeless by Age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59388EED-C1B5-49CB-80BB-B7C9328FEC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2510089"/>
              </p:ext>
            </p:extLst>
          </p:nvPr>
        </p:nvGraphicFramePr>
        <p:xfrm>
          <a:off x="284480" y="1825159"/>
          <a:ext cx="5168669" cy="42098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684ED9B5-1B53-45FA-B8AA-5663D87B093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9405279"/>
              </p:ext>
            </p:extLst>
          </p:nvPr>
        </p:nvGraphicFramePr>
        <p:xfrm>
          <a:off x="6543040" y="499594"/>
          <a:ext cx="5648960" cy="42098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80490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5EDAC4-0B63-4494-93B0-0CD13E957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9</a:t>
            </a:fld>
            <a:endParaRPr lang="en-US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3965CF5-3049-4FD7-9054-BD704FDFD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9927473" cy="1325563"/>
          </a:xfrm>
        </p:spPr>
        <p:txBody>
          <a:bodyPr/>
          <a:lstStyle/>
          <a:p>
            <a:r>
              <a:rPr lang="en-US" dirty="0"/>
              <a:t>Race-Sheltered/Unsheltered      2024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2FD6EAC6-E6CD-41C1-9250-78A9CD9459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4419002"/>
              </p:ext>
            </p:extLst>
          </p:nvPr>
        </p:nvGraphicFramePr>
        <p:xfrm>
          <a:off x="6725208" y="2053038"/>
          <a:ext cx="4638488" cy="34188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79F24125-C7DF-4FDE-9414-CF7438E016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3301203"/>
              </p:ext>
            </p:extLst>
          </p:nvPr>
        </p:nvGraphicFramePr>
        <p:xfrm>
          <a:off x="335280" y="2053038"/>
          <a:ext cx="5008880" cy="32954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889425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ontoso v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C567A"/>
      </a:accent1>
      <a:accent2>
        <a:srgbClr val="0072C7"/>
      </a:accent2>
      <a:accent3>
        <a:srgbClr val="0D1D51"/>
      </a:accent3>
      <a:accent4>
        <a:srgbClr val="666666"/>
      </a:accent4>
      <a:accent5>
        <a:srgbClr val="3C76A6"/>
      </a:accent5>
      <a:accent6>
        <a:srgbClr val="1E44BC"/>
      </a:accent6>
      <a:hlink>
        <a:srgbClr val="0563C1"/>
      </a:hlink>
      <a:folHlink>
        <a:srgbClr val="954F72"/>
      </a:folHlink>
    </a:clrScheme>
    <a:fontScheme name="Contoso v1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4076243_Blue spheres presentation_RVA_v5" id="{E4C0B511-76E7-4C07-AFEA-8FEA0A5A8C84}" vid="{3A463146-28EF-4F73-B63C-03710F66E2A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EA9B47F-3DD8-4645-81DC-B88780643C07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631071E6-22AE-499A-B09C-BF21CF5F74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0C07E3D-60A7-4F4E-8208-D9CCD01982CB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a20bae07-5505-4767-acdc-4865e8b15814}" enabled="0" method="" siteId="{a20bae07-5505-4767-acdc-4865e8b1581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Blue spheres presentation</Template>
  <TotalTime>2019</TotalTime>
  <Words>250</Words>
  <Application>Microsoft Office PowerPoint</Application>
  <PresentationFormat>Widescreen</PresentationFormat>
  <Paragraphs>114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Corbel</vt:lpstr>
      <vt:lpstr>Office Theme</vt:lpstr>
      <vt:lpstr>Point in Time Count 2024</vt:lpstr>
      <vt:lpstr>The 2024 Point in time count was done on January 23, 2024</vt:lpstr>
      <vt:lpstr>Total Homeless</vt:lpstr>
      <vt:lpstr>Total Unsheltered Homeless</vt:lpstr>
      <vt:lpstr>Total sheltered Homeless</vt:lpstr>
      <vt:lpstr>Total sheltered Homeless</vt:lpstr>
      <vt:lpstr>Gender</vt:lpstr>
      <vt:lpstr> homeless by Age</vt:lpstr>
      <vt:lpstr>Race-Sheltered/Unsheltered      2024</vt:lpstr>
      <vt:lpstr>HOMELESS Youth sheltered/Unsheltered </vt:lpstr>
      <vt:lpstr>Veterans</vt:lpstr>
      <vt:lpstr>Chronically Homeless 2021-2024</vt:lpstr>
      <vt:lpstr>Survivors of Domestic Violence-TOTALS 2023-2024</vt:lpstr>
      <vt:lpstr>Substance use disorder-tOTALS 2023-2024</vt:lpstr>
      <vt:lpstr>Serious Mental Illness-tOTALS 2023-2024</vt:lpstr>
      <vt:lpstr>HIV/AIDS-sheltered and Unsheltered 2023-2024</vt:lpstr>
    </vt:vector>
  </TitlesOfParts>
  <Company>City of Ocala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Point in time count/Housing Inventory 2023</dc:title>
  <dc:creator>Robin Ford</dc:creator>
  <cp:lastModifiedBy>Robin Ford</cp:lastModifiedBy>
  <cp:revision>3</cp:revision>
  <dcterms:created xsi:type="dcterms:W3CDTF">2023-04-24T13:27:08Z</dcterms:created>
  <dcterms:modified xsi:type="dcterms:W3CDTF">2024-05-28T11:11:02Z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