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A7EE7-F0F8-4523-8890-48503F16DCC0}" v="2" dt="2023-05-16T19:03:02.2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75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9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31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6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76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55163" y="2684970"/>
            <a:ext cx="7369175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21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0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4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6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8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1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</a:pPr>
            <a:r>
              <a:rPr lang="en-US" sz="5000">
                <a:latin typeface="+mj-lt"/>
                <a:cs typeface="+mj-cs"/>
              </a:rPr>
              <a:t>PROJECTDOX</a:t>
            </a:r>
            <a:r>
              <a:rPr lang="en-US" sz="5000" spc="-65">
                <a:latin typeface="+mj-lt"/>
                <a:cs typeface="+mj-cs"/>
              </a:rPr>
              <a:t> </a:t>
            </a:r>
            <a:r>
              <a:rPr lang="en-US" sz="5000">
                <a:latin typeface="+mj-lt"/>
                <a:cs typeface="+mj-cs"/>
              </a:rPr>
              <a:t>V9.2</a:t>
            </a:r>
            <a:r>
              <a:rPr lang="en-US" sz="5000" spc="-65">
                <a:latin typeface="+mj-lt"/>
                <a:cs typeface="+mj-cs"/>
              </a:rPr>
              <a:t> </a:t>
            </a:r>
            <a:r>
              <a:rPr lang="en-US" sz="5000" spc="-10">
                <a:latin typeface="+mj-lt"/>
                <a:cs typeface="+mj-cs"/>
              </a:rPr>
              <a:t>UPGRADE</a:t>
            </a:r>
            <a:endParaRPr lang="en-US" sz="5000">
              <a:latin typeface="+mj-lt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2398" y="3657597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100">
                <a:solidFill>
                  <a:schemeClr val="bg1"/>
                </a:solidFill>
              </a:rPr>
              <a:t>BENEFITS</a:t>
            </a:r>
            <a:r>
              <a:rPr lang="en-US" sz="2100" spc="-40">
                <a:solidFill>
                  <a:schemeClr val="bg1"/>
                </a:solidFill>
              </a:rPr>
              <a:t> </a:t>
            </a:r>
            <a:r>
              <a:rPr lang="en-US" sz="2100">
                <a:solidFill>
                  <a:schemeClr val="bg1"/>
                </a:solidFill>
              </a:rPr>
              <a:t>FOR</a:t>
            </a:r>
            <a:r>
              <a:rPr lang="en-US" sz="2100" spc="-25">
                <a:solidFill>
                  <a:schemeClr val="bg1"/>
                </a:solidFill>
              </a:rPr>
              <a:t> </a:t>
            </a:r>
            <a:r>
              <a:rPr lang="en-US" sz="2100">
                <a:solidFill>
                  <a:schemeClr val="bg1"/>
                </a:solidFill>
              </a:rPr>
              <a:t>THE</a:t>
            </a:r>
            <a:r>
              <a:rPr lang="en-US" sz="2100" spc="-15">
                <a:solidFill>
                  <a:schemeClr val="bg1"/>
                </a:solidFill>
              </a:rPr>
              <a:t> </a:t>
            </a:r>
            <a:r>
              <a:rPr lang="en-US" sz="2100">
                <a:solidFill>
                  <a:schemeClr val="bg1"/>
                </a:solidFill>
              </a:rPr>
              <a:t>APPLICANTS</a:t>
            </a:r>
            <a:r>
              <a:rPr lang="en-US" sz="2100" spc="-25">
                <a:solidFill>
                  <a:schemeClr val="bg1"/>
                </a:solidFill>
              </a:rPr>
              <a:t> </a:t>
            </a:r>
            <a:r>
              <a:rPr lang="en-US" sz="2100">
                <a:solidFill>
                  <a:schemeClr val="bg1"/>
                </a:solidFill>
              </a:rPr>
              <a:t>AND</a:t>
            </a:r>
            <a:r>
              <a:rPr lang="en-US" sz="2100" spc="5">
                <a:solidFill>
                  <a:schemeClr val="bg1"/>
                </a:solidFill>
              </a:rPr>
              <a:t> </a:t>
            </a:r>
            <a:r>
              <a:rPr lang="en-US" sz="2100" spc="-10">
                <a:solidFill>
                  <a:schemeClr val="bg1"/>
                </a:solidFill>
              </a:rPr>
              <a:t>OVERVIEW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754" y="3102133"/>
            <a:ext cx="1687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latin typeface="Tw Cen MT"/>
                <a:cs typeface="Tw Cen MT"/>
              </a:rPr>
              <a:t>AGENDA</a:t>
            </a:r>
            <a:endParaRPr sz="3600" dirty="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5340" y="0"/>
            <a:ext cx="7566659" cy="6849109"/>
          </a:xfrm>
          <a:custGeom>
            <a:avLst/>
            <a:gdLst/>
            <a:ahLst/>
            <a:cxnLst/>
            <a:rect l="l" t="t" r="r" b="b"/>
            <a:pathLst>
              <a:path w="7566659" h="6849109">
                <a:moveTo>
                  <a:pt x="7566659" y="0"/>
                </a:moveTo>
                <a:lnTo>
                  <a:pt x="0" y="0"/>
                </a:lnTo>
                <a:lnTo>
                  <a:pt x="0" y="6848856"/>
                </a:lnTo>
                <a:lnTo>
                  <a:pt x="7566659" y="6848856"/>
                </a:lnTo>
                <a:lnTo>
                  <a:pt x="756665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7623" y="2148522"/>
            <a:ext cx="7433309" cy="226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5370"/>
              </a:lnSpc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Improvements</a:t>
            </a:r>
            <a:r>
              <a:rPr sz="3600" spc="-1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for</a:t>
            </a:r>
            <a:r>
              <a:rPr sz="3600" spc="-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the</a:t>
            </a:r>
            <a:r>
              <a:rPr sz="3600" spc="-9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w Cen MT"/>
                <a:cs typeface="Tw Cen MT"/>
              </a:rPr>
              <a:t>Applicants</a:t>
            </a:r>
            <a:endParaRPr sz="36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Additional</a:t>
            </a:r>
            <a:r>
              <a:rPr sz="3600" spc="-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Information</a:t>
            </a:r>
            <a:r>
              <a:rPr sz="3600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FFFFFF"/>
                </a:solidFill>
                <a:latin typeface="Tw Cen MT"/>
                <a:cs typeface="Tw Cen MT"/>
              </a:rPr>
              <a:t>about</a:t>
            </a:r>
            <a:r>
              <a:rPr sz="3600" spc="-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Version</a:t>
            </a:r>
            <a:r>
              <a:rPr sz="3200" spc="-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w Cen MT"/>
                <a:cs typeface="Tw Cen MT"/>
              </a:rPr>
              <a:t>9.2</a:t>
            </a:r>
            <a:endParaRPr sz="3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solidFill>
                  <a:srgbClr val="FFFFFF"/>
                </a:solidFill>
                <a:latin typeface="Tw Cen MT"/>
                <a:cs typeface="Tw Cen MT"/>
              </a:rPr>
              <a:t>Discussion</a:t>
            </a:r>
            <a:endParaRPr sz="3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89865">
              <a:spcBef>
                <a:spcPts val="100"/>
              </a:spcBef>
            </a:pPr>
            <a:r>
              <a:rPr lang="en-US" sz="2400">
                <a:solidFill>
                  <a:srgbClr val="FFFFFF"/>
                </a:solidFill>
              </a:rPr>
              <a:t>IMPROVEMENTS</a:t>
            </a:r>
            <a:r>
              <a:rPr lang="en-US" sz="2400" spc="-40">
                <a:solidFill>
                  <a:srgbClr val="FFFFFF"/>
                </a:solidFill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FOR</a:t>
            </a:r>
            <a:r>
              <a:rPr lang="en-US" sz="2400" spc="-50">
                <a:solidFill>
                  <a:srgbClr val="FFFFFF"/>
                </a:solidFill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THE</a:t>
            </a:r>
            <a:r>
              <a:rPr lang="en-US" sz="2400" spc="-35">
                <a:solidFill>
                  <a:srgbClr val="FFFFFF"/>
                </a:solidFill>
              </a:rPr>
              <a:t> </a:t>
            </a:r>
            <a:r>
              <a:rPr lang="en-US" sz="2400" spc="-10">
                <a:solidFill>
                  <a:srgbClr val="FFFFFF"/>
                </a:solidFill>
              </a:rPr>
              <a:t>APPLICANTS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140934" y="469900"/>
            <a:ext cx="6898666" cy="5405968"/>
          </a:xfrm>
          <a:prstGeom prst="rect">
            <a:avLst/>
          </a:prstGeom>
        </p:spPr>
        <p:txBody>
          <a:bodyPr vert="horz" lIns="0" tIns="81915" rIns="0" bIns="0" rtlCol="0" anchor="ctr">
            <a:normAutofit/>
          </a:bodyPr>
          <a:lstStyle/>
          <a:p>
            <a:pPr marL="242570" indent="-228600">
              <a:lnSpc>
                <a:spcPct val="90000"/>
              </a:lnSpc>
              <a:spcBef>
                <a:spcPts val="645"/>
              </a:spcBef>
              <a:buSzPct val="125000"/>
              <a:buFont typeface="Arial"/>
              <a:buChar char="•"/>
              <a:tabLst>
                <a:tab pos="243204" algn="l"/>
              </a:tabLst>
            </a:pPr>
            <a:r>
              <a:rPr lang="en-US" sz="1700"/>
              <a:t>Easier</a:t>
            </a:r>
            <a:r>
              <a:rPr lang="en-US" sz="1700" spc="-70"/>
              <a:t> </a:t>
            </a:r>
            <a:r>
              <a:rPr lang="en-US" sz="1700" spc="-20"/>
              <a:t>Task</a:t>
            </a:r>
            <a:r>
              <a:rPr lang="en-US" sz="1700" spc="-70"/>
              <a:t> </a:t>
            </a:r>
            <a:r>
              <a:rPr lang="en-US" sz="1700" spc="-10"/>
              <a:t>Acceptance</a:t>
            </a:r>
          </a:p>
          <a:p>
            <a:pPr marL="242570" indent="-228600">
              <a:lnSpc>
                <a:spcPct val="90000"/>
              </a:lnSpc>
              <a:spcBef>
                <a:spcPts val="1285"/>
              </a:spcBef>
              <a:buSzPct val="125000"/>
              <a:buFont typeface="Arial"/>
              <a:buChar char="•"/>
              <a:tabLst>
                <a:tab pos="243204" algn="l"/>
              </a:tabLst>
            </a:pPr>
            <a:r>
              <a:rPr lang="en-US" sz="1700" spc="-10"/>
              <a:t>Step-</a:t>
            </a:r>
            <a:r>
              <a:rPr lang="en-US" sz="1700" spc="-50"/>
              <a:t>by-</a:t>
            </a:r>
            <a:r>
              <a:rPr lang="en-US" sz="1700"/>
              <a:t>Step</a:t>
            </a:r>
            <a:r>
              <a:rPr lang="en-US" sz="1700" spc="15"/>
              <a:t> </a:t>
            </a:r>
            <a:r>
              <a:rPr lang="en-US" sz="1700"/>
              <a:t>instructions</a:t>
            </a:r>
            <a:r>
              <a:rPr lang="en-US" sz="1700" spc="-10"/>
              <a:t> </a:t>
            </a:r>
            <a:r>
              <a:rPr lang="en-US" sz="1700"/>
              <a:t>and Learn</a:t>
            </a:r>
            <a:r>
              <a:rPr lang="en-US" sz="1700" spc="15"/>
              <a:t> </a:t>
            </a:r>
            <a:r>
              <a:rPr lang="en-US" sz="1700"/>
              <a:t>How</a:t>
            </a:r>
            <a:r>
              <a:rPr lang="en-US" sz="1700" spc="20"/>
              <a:t> </a:t>
            </a:r>
            <a:r>
              <a:rPr lang="en-US" sz="1700" spc="-10"/>
              <a:t>videos</a:t>
            </a:r>
          </a:p>
          <a:p>
            <a:pPr marL="242570" indent="-228600">
              <a:lnSpc>
                <a:spcPct val="90000"/>
              </a:lnSpc>
              <a:spcBef>
                <a:spcPts val="1295"/>
              </a:spcBef>
              <a:buSzPct val="125000"/>
              <a:buFont typeface="Arial"/>
              <a:buChar char="•"/>
              <a:tabLst>
                <a:tab pos="243204" algn="l"/>
              </a:tabLst>
            </a:pPr>
            <a:r>
              <a:rPr lang="en-US" sz="1700"/>
              <a:t>Easier</a:t>
            </a:r>
            <a:r>
              <a:rPr lang="en-US" sz="1700" spc="-15"/>
              <a:t> </a:t>
            </a:r>
            <a:r>
              <a:rPr lang="en-US" sz="1700"/>
              <a:t>file</a:t>
            </a:r>
            <a:r>
              <a:rPr lang="en-US" sz="1700" spc="-10"/>
              <a:t> </a:t>
            </a:r>
            <a:r>
              <a:rPr lang="en-US" sz="1700"/>
              <a:t>uploading</a:t>
            </a:r>
            <a:r>
              <a:rPr lang="en-US" sz="1700" spc="-15"/>
              <a:t> </a:t>
            </a:r>
            <a:r>
              <a:rPr lang="en-US" sz="1700"/>
              <a:t>–</a:t>
            </a:r>
            <a:r>
              <a:rPr lang="en-US" sz="1700" spc="-5"/>
              <a:t> </a:t>
            </a:r>
            <a:r>
              <a:rPr lang="en-US" sz="1700" b="1">
                <a:latin typeface="Tw Cen MT"/>
                <a:cs typeface="Tw Cen MT"/>
              </a:rPr>
              <a:t>CORRECTED</a:t>
            </a:r>
            <a:r>
              <a:rPr lang="en-US" sz="1700" b="1" spc="-35">
                <a:latin typeface="Tw Cen MT"/>
                <a:cs typeface="Tw Cen MT"/>
              </a:rPr>
              <a:t> </a:t>
            </a:r>
            <a:r>
              <a:rPr lang="en-US" sz="1700" b="1">
                <a:latin typeface="Tw Cen MT"/>
                <a:cs typeface="Tw Cen MT"/>
              </a:rPr>
              <a:t>VERSIONS</a:t>
            </a:r>
            <a:r>
              <a:rPr lang="en-US" sz="1700" b="1" spc="-25">
                <a:latin typeface="Tw Cen MT"/>
                <a:cs typeface="Tw Cen MT"/>
              </a:rPr>
              <a:t> </a:t>
            </a:r>
            <a:r>
              <a:rPr lang="en-US" sz="1700" b="1">
                <a:latin typeface="Tw Cen MT"/>
                <a:cs typeface="Tw Cen MT"/>
              </a:rPr>
              <a:t>CAN</a:t>
            </a:r>
            <a:r>
              <a:rPr lang="en-US" sz="1700" b="1" spc="-10">
                <a:latin typeface="Tw Cen MT"/>
                <a:cs typeface="Tw Cen MT"/>
              </a:rPr>
              <a:t> </a:t>
            </a:r>
            <a:r>
              <a:rPr lang="en-US" sz="1700" b="1">
                <a:latin typeface="Tw Cen MT"/>
                <a:cs typeface="Tw Cen MT"/>
              </a:rPr>
              <a:t>BE</a:t>
            </a:r>
            <a:r>
              <a:rPr lang="en-US" sz="1700" b="1" spc="-10">
                <a:latin typeface="Tw Cen MT"/>
                <a:cs typeface="Tw Cen MT"/>
              </a:rPr>
              <a:t> </a:t>
            </a:r>
            <a:r>
              <a:rPr lang="en-US" sz="1700" b="1">
                <a:latin typeface="Tw Cen MT"/>
                <a:cs typeface="Tw Cen MT"/>
              </a:rPr>
              <a:t>ANY</a:t>
            </a:r>
            <a:r>
              <a:rPr lang="en-US" sz="1700" b="1" spc="-15">
                <a:latin typeface="Tw Cen MT"/>
                <a:cs typeface="Tw Cen MT"/>
              </a:rPr>
              <a:t> </a:t>
            </a:r>
            <a:r>
              <a:rPr lang="en-US" sz="1700" b="1">
                <a:latin typeface="Tw Cen MT"/>
                <a:cs typeface="Tw Cen MT"/>
              </a:rPr>
              <a:t>FILE</a:t>
            </a:r>
            <a:r>
              <a:rPr lang="en-US" sz="1700" b="1" spc="-5">
                <a:latin typeface="Tw Cen MT"/>
                <a:cs typeface="Tw Cen MT"/>
              </a:rPr>
              <a:t> </a:t>
            </a:r>
            <a:r>
              <a:rPr lang="en-US" sz="1700" b="1" spc="-20">
                <a:latin typeface="Tw Cen MT"/>
                <a:cs typeface="Tw Cen MT"/>
              </a:rPr>
              <a:t>NAME</a:t>
            </a:r>
          </a:p>
          <a:p>
            <a:pPr marL="242570" indent="-228600">
              <a:lnSpc>
                <a:spcPct val="90000"/>
              </a:lnSpc>
              <a:spcBef>
                <a:spcPts val="1285"/>
              </a:spcBef>
              <a:buSzPct val="125000"/>
              <a:buFont typeface="Arial"/>
              <a:buChar char="•"/>
              <a:tabLst>
                <a:tab pos="243204" algn="l"/>
              </a:tabLst>
            </a:pPr>
            <a:r>
              <a:rPr lang="en-US" sz="1700"/>
              <a:t>Easier</a:t>
            </a:r>
            <a:r>
              <a:rPr lang="en-US" sz="1700" spc="-35"/>
              <a:t> </a:t>
            </a:r>
            <a:r>
              <a:rPr lang="en-US" sz="1700"/>
              <a:t>for</a:t>
            </a:r>
            <a:r>
              <a:rPr lang="en-US" sz="1700" spc="-15"/>
              <a:t> </a:t>
            </a:r>
            <a:r>
              <a:rPr lang="en-US" sz="1700"/>
              <a:t>applicant</a:t>
            </a:r>
            <a:r>
              <a:rPr lang="en-US" sz="1700" spc="-10"/>
              <a:t> </a:t>
            </a:r>
            <a:r>
              <a:rPr lang="en-US" sz="1700"/>
              <a:t>to</a:t>
            </a:r>
            <a:r>
              <a:rPr lang="en-US" sz="1700" spc="-20"/>
              <a:t> </a:t>
            </a:r>
            <a:r>
              <a:rPr lang="en-US" sz="1700"/>
              <a:t>respond</a:t>
            </a:r>
            <a:r>
              <a:rPr lang="en-US" sz="1700" spc="-25"/>
              <a:t> </a:t>
            </a:r>
            <a:r>
              <a:rPr lang="en-US" sz="1700"/>
              <a:t>to</a:t>
            </a:r>
            <a:r>
              <a:rPr lang="en-US" sz="1700" spc="-5"/>
              <a:t> </a:t>
            </a:r>
            <a:r>
              <a:rPr lang="en-US" sz="1700" spc="-10"/>
              <a:t>comments</a:t>
            </a:r>
          </a:p>
          <a:p>
            <a:pPr marL="699770" lvl="1" indent="-229235">
              <a:lnSpc>
                <a:spcPct val="90000"/>
              </a:lnSpc>
              <a:spcBef>
                <a:spcPts val="795"/>
              </a:spcBef>
              <a:buSzPct val="125000"/>
              <a:buFont typeface="Arial"/>
              <a:buChar char="•"/>
              <a:tabLst>
                <a:tab pos="700405" algn="l"/>
              </a:tabLst>
            </a:pPr>
            <a:r>
              <a:rPr lang="en-US" sz="1700">
                <a:latin typeface="Tw Cen MT"/>
                <a:cs typeface="Tw Cen MT"/>
              </a:rPr>
              <a:t>No</a:t>
            </a:r>
            <a:r>
              <a:rPr lang="en-US" sz="1700" spc="-5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double</a:t>
            </a:r>
            <a:r>
              <a:rPr lang="en-US" sz="1700" spc="-30">
                <a:latin typeface="Tw Cen MT"/>
                <a:cs typeface="Tw Cen MT"/>
              </a:rPr>
              <a:t> </a:t>
            </a:r>
            <a:r>
              <a:rPr lang="en-US" sz="1700" spc="-10">
                <a:latin typeface="Tw Cen MT"/>
                <a:cs typeface="Tw Cen MT"/>
              </a:rPr>
              <a:t>“saves”</a:t>
            </a:r>
            <a:endParaRPr lang="en-US" sz="1700">
              <a:latin typeface="Tw Cen MT"/>
              <a:cs typeface="Tw Cen MT"/>
            </a:endParaRPr>
          </a:p>
          <a:p>
            <a:pPr marL="699770" lvl="1" indent="-229235">
              <a:lnSpc>
                <a:spcPct val="90000"/>
              </a:lnSpc>
              <a:spcBef>
                <a:spcPts val="735"/>
              </a:spcBef>
              <a:buSzPct val="125000"/>
              <a:buFont typeface="Arial"/>
              <a:buChar char="•"/>
              <a:tabLst>
                <a:tab pos="700405" algn="l"/>
              </a:tabLst>
            </a:pPr>
            <a:r>
              <a:rPr lang="en-US" sz="1700">
                <a:latin typeface="Tw Cen MT"/>
                <a:cs typeface="Tw Cen MT"/>
              </a:rPr>
              <a:t>All</a:t>
            </a:r>
            <a:r>
              <a:rPr lang="en-US" sz="1700" spc="-20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review</a:t>
            </a:r>
            <a:r>
              <a:rPr lang="en-US" sz="1700" spc="-55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comments</a:t>
            </a:r>
            <a:r>
              <a:rPr lang="en-US" sz="1700" spc="-15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in</a:t>
            </a:r>
            <a:r>
              <a:rPr lang="en-US" sz="1700" spc="-25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one</a:t>
            </a:r>
            <a:r>
              <a:rPr lang="en-US" sz="1700" spc="-15">
                <a:latin typeface="Tw Cen MT"/>
                <a:cs typeface="Tw Cen MT"/>
              </a:rPr>
              <a:t> </a:t>
            </a:r>
            <a:r>
              <a:rPr lang="en-US" sz="1700" spc="-10">
                <a:latin typeface="Tw Cen MT"/>
                <a:cs typeface="Tw Cen MT"/>
              </a:rPr>
              <a:t>place</a:t>
            </a:r>
            <a:endParaRPr lang="en-US" sz="1700">
              <a:latin typeface="Tw Cen MT"/>
              <a:cs typeface="Tw Cen MT"/>
            </a:endParaRPr>
          </a:p>
          <a:p>
            <a:pPr marL="699770" lvl="1" indent="-229235">
              <a:lnSpc>
                <a:spcPct val="90000"/>
              </a:lnSpc>
              <a:spcBef>
                <a:spcPts val="740"/>
              </a:spcBef>
              <a:buSzPct val="125000"/>
              <a:buFont typeface="Arial"/>
              <a:buChar char="•"/>
              <a:tabLst>
                <a:tab pos="700405" algn="l"/>
              </a:tabLst>
            </a:pPr>
            <a:r>
              <a:rPr lang="en-US" sz="1700">
                <a:latin typeface="Tw Cen MT"/>
                <a:cs typeface="Tw Cen MT"/>
              </a:rPr>
              <a:t>Download</a:t>
            </a:r>
            <a:r>
              <a:rPr lang="en-US" sz="1700" spc="-50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link</a:t>
            </a:r>
            <a:r>
              <a:rPr lang="en-US" sz="1700" spc="-50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to</a:t>
            </a:r>
            <a:r>
              <a:rPr lang="en-US" sz="1700" spc="-30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access</a:t>
            </a:r>
            <a:r>
              <a:rPr lang="en-US" sz="1700" spc="-30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markups</a:t>
            </a:r>
            <a:r>
              <a:rPr lang="en-US" sz="1700" spc="-40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as</a:t>
            </a:r>
            <a:r>
              <a:rPr lang="en-US" sz="1700" spc="-35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downloadable</a:t>
            </a:r>
            <a:r>
              <a:rPr lang="en-US" sz="1700" spc="-65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fillable</a:t>
            </a:r>
            <a:r>
              <a:rPr lang="en-US" sz="1700" spc="-60">
                <a:latin typeface="Tw Cen MT"/>
                <a:cs typeface="Tw Cen MT"/>
              </a:rPr>
              <a:t> </a:t>
            </a:r>
            <a:r>
              <a:rPr lang="en-US" sz="1700" spc="-20">
                <a:latin typeface="Tw Cen MT"/>
                <a:cs typeface="Tw Cen MT"/>
              </a:rPr>
              <a:t>form</a:t>
            </a:r>
            <a:endParaRPr lang="en-US" sz="1700">
              <a:latin typeface="Tw Cen MT"/>
              <a:cs typeface="Tw Cen MT"/>
            </a:endParaRPr>
          </a:p>
          <a:p>
            <a:pPr marL="699770" lvl="1" indent="-229235">
              <a:lnSpc>
                <a:spcPct val="90000"/>
              </a:lnSpc>
              <a:spcBef>
                <a:spcPts val="745"/>
              </a:spcBef>
              <a:buSzPct val="125000"/>
              <a:buFont typeface="Arial"/>
              <a:buChar char="•"/>
              <a:tabLst>
                <a:tab pos="700405" algn="l"/>
              </a:tabLst>
            </a:pPr>
            <a:r>
              <a:rPr lang="en-US" sz="1700">
                <a:latin typeface="Tw Cen MT"/>
                <a:cs typeface="Tw Cen MT"/>
              </a:rPr>
              <a:t>Design</a:t>
            </a:r>
            <a:r>
              <a:rPr lang="en-US" sz="1700" spc="-65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Professional</a:t>
            </a:r>
            <a:r>
              <a:rPr lang="en-US" sz="1700" spc="-55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Sub</a:t>
            </a:r>
            <a:r>
              <a:rPr lang="en-US" sz="1700" spc="-50">
                <a:latin typeface="Tw Cen MT"/>
                <a:cs typeface="Tw Cen MT"/>
              </a:rPr>
              <a:t> </a:t>
            </a:r>
            <a:r>
              <a:rPr lang="en-US" sz="1700">
                <a:latin typeface="Tw Cen MT"/>
                <a:cs typeface="Tw Cen MT"/>
              </a:rPr>
              <a:t>Applicant</a:t>
            </a:r>
            <a:r>
              <a:rPr lang="en-US" sz="1700" spc="-50">
                <a:latin typeface="Tw Cen MT"/>
                <a:cs typeface="Tw Cen MT"/>
              </a:rPr>
              <a:t> </a:t>
            </a:r>
            <a:r>
              <a:rPr lang="en-US" sz="1700" spc="-10">
                <a:latin typeface="Tw Cen MT"/>
                <a:cs typeface="Tw Cen MT"/>
              </a:rPr>
              <a:t>Submission</a:t>
            </a:r>
            <a:endParaRPr lang="en-US" sz="1700">
              <a:latin typeface="Tw Cen MT"/>
              <a:cs typeface="Tw Cen MT"/>
            </a:endParaRPr>
          </a:p>
          <a:p>
            <a:pPr marL="242570" indent="-228600">
              <a:lnSpc>
                <a:spcPct val="90000"/>
              </a:lnSpc>
              <a:spcBef>
                <a:spcPts val="1235"/>
              </a:spcBef>
              <a:buSzPct val="125000"/>
              <a:buFont typeface="Arial"/>
              <a:buChar char="•"/>
              <a:tabLst>
                <a:tab pos="243204" algn="l"/>
              </a:tabLst>
            </a:pPr>
            <a:r>
              <a:rPr lang="en-US" sz="1700"/>
              <a:t>Applicant</a:t>
            </a:r>
            <a:r>
              <a:rPr lang="en-US" sz="1700" spc="-30"/>
              <a:t> </a:t>
            </a:r>
            <a:r>
              <a:rPr lang="en-US" sz="1700"/>
              <a:t>can</a:t>
            </a:r>
            <a:r>
              <a:rPr lang="en-US" sz="1700" spc="-20"/>
              <a:t> </a:t>
            </a:r>
            <a:r>
              <a:rPr lang="en-US" sz="1700"/>
              <a:t>add</a:t>
            </a:r>
            <a:r>
              <a:rPr lang="en-US" sz="1700" spc="-15"/>
              <a:t> </a:t>
            </a:r>
            <a:r>
              <a:rPr lang="en-US" sz="1700"/>
              <a:t>View</a:t>
            </a:r>
            <a:r>
              <a:rPr lang="en-US" sz="1700" spc="-30"/>
              <a:t> </a:t>
            </a:r>
            <a:r>
              <a:rPr lang="en-US" sz="1700"/>
              <a:t>Only</a:t>
            </a:r>
            <a:r>
              <a:rPr lang="en-US" sz="1700" spc="-25"/>
              <a:t> </a:t>
            </a:r>
            <a:r>
              <a:rPr lang="en-US" sz="1700"/>
              <a:t>(Design</a:t>
            </a:r>
            <a:r>
              <a:rPr lang="en-US" sz="1700" spc="-20"/>
              <a:t> </a:t>
            </a:r>
            <a:r>
              <a:rPr lang="en-US" sz="1700"/>
              <a:t>Professionals)</a:t>
            </a:r>
            <a:r>
              <a:rPr lang="en-US" sz="1700" spc="-50"/>
              <a:t> </a:t>
            </a:r>
            <a:r>
              <a:rPr lang="en-US" sz="1700"/>
              <a:t>during</a:t>
            </a:r>
            <a:r>
              <a:rPr lang="en-US" sz="1700" spc="-40"/>
              <a:t> </a:t>
            </a:r>
            <a:r>
              <a:rPr lang="en-US" sz="1700"/>
              <a:t>initial</a:t>
            </a:r>
            <a:r>
              <a:rPr lang="en-US" sz="1700" spc="-30"/>
              <a:t> </a:t>
            </a:r>
            <a:r>
              <a:rPr lang="en-US" sz="1700" spc="-10"/>
              <a:t>upload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3400">
                <a:solidFill>
                  <a:srgbClr val="262626"/>
                </a:solidFill>
              </a:rPr>
              <a:t>EASIER</a:t>
            </a:r>
            <a:r>
              <a:rPr lang="en-US" sz="3400" spc="-55">
                <a:solidFill>
                  <a:srgbClr val="262626"/>
                </a:solidFill>
              </a:rPr>
              <a:t> </a:t>
            </a:r>
            <a:r>
              <a:rPr lang="en-US" sz="3400">
                <a:solidFill>
                  <a:srgbClr val="262626"/>
                </a:solidFill>
              </a:rPr>
              <a:t>TASK</a:t>
            </a:r>
            <a:r>
              <a:rPr lang="en-US" sz="3400" spc="-50">
                <a:solidFill>
                  <a:srgbClr val="262626"/>
                </a:solidFill>
              </a:rPr>
              <a:t> </a:t>
            </a:r>
            <a:r>
              <a:rPr lang="en-US" sz="3400" spc="-25">
                <a:solidFill>
                  <a:srgbClr val="262626"/>
                </a:solidFill>
              </a:rPr>
              <a:t>ACCEPTANCE</a:t>
            </a:r>
          </a:p>
        </p:txBody>
      </p:sp>
      <p:sp useBgFill="1">
        <p:nvSpPr>
          <p:cNvPr id="35" name="Rectangle 21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1E8E7-A0F9-4F6A-8C3F-FA4B40E3C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382" y="2057400"/>
            <a:ext cx="7144180" cy="23275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2B6126-F857-4C64-8AC3-D8A359EE3620}"/>
              </a:ext>
            </a:extLst>
          </p:cNvPr>
          <p:cNvSpPr/>
          <p:nvPr/>
        </p:nvSpPr>
        <p:spPr>
          <a:xfrm>
            <a:off x="4953000" y="3331632"/>
            <a:ext cx="708498" cy="380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847" y="1904951"/>
            <a:ext cx="4094017" cy="282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100" dirty="0">
                <a:solidFill>
                  <a:srgbClr val="262626"/>
                </a:solidFill>
              </a:rPr>
              <a:t>STEP-</a:t>
            </a:r>
            <a:r>
              <a:rPr lang="en-US" sz="4100" spc="-75" dirty="0">
                <a:solidFill>
                  <a:srgbClr val="262626"/>
                </a:solidFill>
              </a:rPr>
              <a:t>BY-</a:t>
            </a:r>
            <a:r>
              <a:rPr lang="en-US" sz="4100" dirty="0">
                <a:solidFill>
                  <a:srgbClr val="262626"/>
                </a:solidFill>
              </a:rPr>
              <a:t>STEP</a:t>
            </a:r>
            <a:r>
              <a:rPr lang="en-US" sz="4100" spc="-40" dirty="0">
                <a:solidFill>
                  <a:srgbClr val="262626"/>
                </a:solidFill>
              </a:rPr>
              <a:t> </a:t>
            </a:r>
            <a:r>
              <a:rPr lang="en-US" sz="4100" dirty="0">
                <a:solidFill>
                  <a:srgbClr val="262626"/>
                </a:solidFill>
              </a:rPr>
              <a:t>INSTRUCTIONS</a:t>
            </a:r>
            <a:r>
              <a:rPr lang="en-US" sz="4100" spc="-55" dirty="0">
                <a:solidFill>
                  <a:srgbClr val="262626"/>
                </a:solidFill>
              </a:rPr>
              <a:t> </a:t>
            </a:r>
            <a:r>
              <a:rPr lang="en-US" sz="4100" dirty="0">
                <a:solidFill>
                  <a:srgbClr val="262626"/>
                </a:solidFill>
              </a:rPr>
              <a:t>AND</a:t>
            </a:r>
            <a:r>
              <a:rPr lang="en-US" sz="4100" spc="-5" dirty="0">
                <a:solidFill>
                  <a:srgbClr val="262626"/>
                </a:solidFill>
              </a:rPr>
              <a:t> </a:t>
            </a:r>
            <a:r>
              <a:rPr lang="en-US" sz="4100" dirty="0">
                <a:solidFill>
                  <a:srgbClr val="262626"/>
                </a:solidFill>
              </a:rPr>
              <a:t>LEARN</a:t>
            </a:r>
            <a:r>
              <a:rPr lang="en-US" sz="4100" spc="-10" dirty="0">
                <a:solidFill>
                  <a:srgbClr val="262626"/>
                </a:solidFill>
              </a:rPr>
              <a:t> </a:t>
            </a:r>
            <a:r>
              <a:rPr lang="en-US" sz="4100" dirty="0">
                <a:solidFill>
                  <a:srgbClr val="262626"/>
                </a:solidFill>
              </a:rPr>
              <a:t>HOW</a:t>
            </a:r>
            <a:r>
              <a:rPr lang="en-US" sz="4100" spc="-25" dirty="0">
                <a:solidFill>
                  <a:srgbClr val="262626"/>
                </a:solidFill>
              </a:rPr>
              <a:t> </a:t>
            </a:r>
            <a:r>
              <a:rPr lang="en-US" sz="4100" spc="-10" dirty="0">
                <a:solidFill>
                  <a:srgbClr val="262626"/>
                </a:solidFill>
              </a:rPr>
              <a:t>VIDEOS</a:t>
            </a:r>
            <a:endParaRPr lang="en-US" sz="4100" dirty="0">
              <a:solidFill>
                <a:srgbClr val="262626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56575" y="1495664"/>
            <a:ext cx="6061224" cy="364245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>
              <a:lnSpc>
                <a:spcPct val="90000"/>
              </a:lnSpc>
            </a:pPr>
            <a:r>
              <a:rPr lang="en-US" sz="3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EASIER</a:t>
            </a:r>
            <a:r>
              <a:rPr lang="en-US" sz="3400" kern="1200" cap="none" spc="-4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FILE</a:t>
            </a:r>
            <a:r>
              <a:rPr lang="en-US" sz="3400" kern="1200" cap="none" spc="-3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UPLOADING</a:t>
            </a:r>
            <a:r>
              <a:rPr lang="en-US" sz="3400" kern="1200" cap="none" spc="-4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–</a:t>
            </a:r>
            <a:r>
              <a:rPr lang="en-US" sz="3400" kern="1200" cap="none" spc="-15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CORRECTIONS</a:t>
            </a:r>
            <a:r>
              <a:rPr lang="en-US" sz="3400" b="1" kern="1200" cap="none" spc="-55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DON’T</a:t>
            </a:r>
            <a:r>
              <a:rPr lang="en-US" sz="3400" b="1" kern="1200" cap="none" spc="-1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cap="none" spc="-2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NEED </a:t>
            </a:r>
            <a:r>
              <a:rPr lang="en-US" sz="34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EXACT</a:t>
            </a:r>
            <a:r>
              <a:rPr lang="en-US" sz="3400" b="1" kern="1200" cap="none" spc="-18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cap="none" spc="-1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NAMING</a:t>
            </a:r>
            <a:endParaRPr lang="en-US" sz="34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76710" y="1257341"/>
            <a:ext cx="2835762" cy="279806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A0B6B48-7025-460C-B4CA-0272A8E95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032" y="1481668"/>
            <a:ext cx="4099928" cy="23161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</a:pPr>
            <a:r>
              <a:rPr lang="en-US" sz="2100"/>
              <a:t>EASIER</a:t>
            </a:r>
            <a:r>
              <a:rPr lang="en-US" sz="2100" spc="-35"/>
              <a:t> </a:t>
            </a:r>
            <a:r>
              <a:rPr lang="en-US" sz="2100"/>
              <a:t>FOR</a:t>
            </a:r>
            <a:r>
              <a:rPr lang="en-US" sz="2100" spc="-30"/>
              <a:t> </a:t>
            </a:r>
            <a:r>
              <a:rPr lang="en-US" sz="2100"/>
              <a:t>APPLICANT</a:t>
            </a:r>
            <a:r>
              <a:rPr lang="en-US" sz="2100" spc="-30"/>
              <a:t> </a:t>
            </a:r>
            <a:r>
              <a:rPr lang="en-US" sz="2100"/>
              <a:t>TO</a:t>
            </a:r>
            <a:r>
              <a:rPr lang="en-US" sz="2100" spc="-25"/>
              <a:t> </a:t>
            </a:r>
            <a:r>
              <a:rPr lang="en-US" sz="2100"/>
              <a:t>RESPOND</a:t>
            </a:r>
            <a:r>
              <a:rPr lang="en-US" sz="2100" spc="-50"/>
              <a:t> </a:t>
            </a:r>
            <a:r>
              <a:rPr lang="en-US" sz="2100"/>
              <a:t>TO</a:t>
            </a:r>
            <a:r>
              <a:rPr lang="en-US" sz="2100" spc="-20"/>
              <a:t> </a:t>
            </a:r>
            <a:r>
              <a:rPr lang="en-US" sz="2100" spc="-10"/>
              <a:t>COMMENTS</a:t>
            </a:r>
            <a:endParaRPr lang="en-US" sz="21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3"/>
          <p:cNvPicPr/>
          <p:nvPr/>
        </p:nvPicPr>
        <p:blipFill rotWithShape="1">
          <a:blip r:embed="rId5" cstate="print"/>
          <a:srcRect l="7351" r="27866" b="4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No</a:t>
            </a:r>
            <a:r>
              <a:rPr lang="en-US" spc="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double</a:t>
            </a:r>
            <a:r>
              <a:rPr lang="en-US" spc="-2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pc="-10">
                <a:solidFill>
                  <a:schemeClr val="tx1">
                    <a:lumMod val="85000"/>
                    <a:lumOff val="15000"/>
                  </a:schemeClr>
                </a:solidFill>
              </a:rPr>
              <a:t>“saves”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7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lang="en-US" spc="-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review</a:t>
            </a:r>
            <a:r>
              <a:rPr lang="en-US" spc="-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comments</a:t>
            </a:r>
            <a:r>
              <a:rPr lang="en-US" spc="-2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in</a:t>
            </a:r>
            <a:r>
              <a:rPr lang="en-US" spc="-1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one </a:t>
            </a:r>
            <a:r>
              <a:rPr lang="en-US" spc="-10">
                <a:solidFill>
                  <a:schemeClr val="tx1">
                    <a:lumMod val="85000"/>
                    <a:lumOff val="15000"/>
                  </a:schemeClr>
                </a:solidFill>
              </a:rPr>
              <a:t>place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27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Download</a:t>
            </a:r>
            <a:r>
              <a:rPr lang="en-US" spc="-4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link to</a:t>
            </a:r>
            <a:r>
              <a:rPr lang="en-US" spc="-1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access</a:t>
            </a:r>
            <a:r>
              <a:rPr lang="en-US" spc="-3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markups</a:t>
            </a:r>
            <a:r>
              <a:rPr lang="en-US" spc="-4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en-US" spc="-1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downloadable</a:t>
            </a:r>
            <a:r>
              <a:rPr lang="en-US" spc="-4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fillable</a:t>
            </a:r>
            <a:r>
              <a:rPr lang="en-US" spc="-5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pc="-20">
                <a:solidFill>
                  <a:schemeClr val="tx1">
                    <a:lumMod val="85000"/>
                    <a:lumOff val="15000"/>
                  </a:schemeClr>
                </a:solidFill>
              </a:rPr>
              <a:t>form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454150" marR="5080" indent="-44450">
              <a:lnSpc>
                <a:spcPct val="90000"/>
              </a:lnSpc>
            </a:pPr>
            <a:r>
              <a:rPr lang="en-US" sz="3000" dirty="0">
                <a:solidFill>
                  <a:srgbClr val="262626"/>
                </a:solidFill>
              </a:rPr>
              <a:t>APPLICANT</a:t>
            </a:r>
            <a:r>
              <a:rPr lang="en-US" sz="3000" spc="-60" dirty="0">
                <a:solidFill>
                  <a:srgbClr val="262626"/>
                </a:solidFill>
              </a:rPr>
              <a:t> </a:t>
            </a:r>
            <a:r>
              <a:rPr lang="en-US" sz="3000" dirty="0">
                <a:solidFill>
                  <a:srgbClr val="262626"/>
                </a:solidFill>
              </a:rPr>
              <a:t>CAN</a:t>
            </a:r>
            <a:r>
              <a:rPr lang="en-US" sz="3000" spc="-20" dirty="0">
                <a:solidFill>
                  <a:srgbClr val="262626"/>
                </a:solidFill>
              </a:rPr>
              <a:t> </a:t>
            </a:r>
            <a:r>
              <a:rPr lang="en-US" sz="3000" dirty="0">
                <a:solidFill>
                  <a:srgbClr val="262626"/>
                </a:solidFill>
              </a:rPr>
              <a:t>ADD</a:t>
            </a:r>
            <a:r>
              <a:rPr lang="en-US" sz="3000" spc="-15" dirty="0">
                <a:solidFill>
                  <a:srgbClr val="262626"/>
                </a:solidFill>
              </a:rPr>
              <a:t> </a:t>
            </a:r>
            <a:r>
              <a:rPr lang="en-US" sz="3000" dirty="0">
                <a:solidFill>
                  <a:srgbClr val="262626"/>
                </a:solidFill>
              </a:rPr>
              <a:t>VIEW</a:t>
            </a:r>
            <a:r>
              <a:rPr lang="en-US" sz="3000" spc="-45" dirty="0">
                <a:solidFill>
                  <a:srgbClr val="262626"/>
                </a:solidFill>
              </a:rPr>
              <a:t> </a:t>
            </a:r>
            <a:r>
              <a:rPr lang="en-US" sz="3000" dirty="0">
                <a:solidFill>
                  <a:srgbClr val="262626"/>
                </a:solidFill>
              </a:rPr>
              <a:t>ONLY</a:t>
            </a:r>
            <a:r>
              <a:rPr lang="en-US" sz="3000" spc="-45" dirty="0">
                <a:solidFill>
                  <a:srgbClr val="262626"/>
                </a:solidFill>
              </a:rPr>
              <a:t> </a:t>
            </a:r>
            <a:r>
              <a:rPr lang="en-US" sz="3000" spc="-10" dirty="0">
                <a:solidFill>
                  <a:srgbClr val="262626"/>
                </a:solidFill>
              </a:rPr>
              <a:t>(DESIGN </a:t>
            </a:r>
            <a:r>
              <a:rPr lang="en-US" sz="3000" dirty="0">
                <a:solidFill>
                  <a:srgbClr val="262626"/>
                </a:solidFill>
              </a:rPr>
              <a:t>PROFESSIONALS)</a:t>
            </a:r>
            <a:r>
              <a:rPr lang="en-US" sz="3000" spc="-55" dirty="0">
                <a:solidFill>
                  <a:srgbClr val="262626"/>
                </a:solidFill>
              </a:rPr>
              <a:t> </a:t>
            </a:r>
            <a:r>
              <a:rPr lang="en-US" sz="3000" dirty="0">
                <a:solidFill>
                  <a:srgbClr val="262626"/>
                </a:solidFill>
              </a:rPr>
              <a:t>DURING</a:t>
            </a:r>
            <a:r>
              <a:rPr lang="en-US" sz="3000" spc="-15" dirty="0">
                <a:solidFill>
                  <a:srgbClr val="262626"/>
                </a:solidFill>
              </a:rPr>
              <a:t> </a:t>
            </a:r>
            <a:r>
              <a:rPr lang="en-US" sz="3000" dirty="0">
                <a:solidFill>
                  <a:srgbClr val="262626"/>
                </a:solidFill>
              </a:rPr>
              <a:t>INITIAL</a:t>
            </a:r>
            <a:r>
              <a:rPr lang="en-US" sz="3000" spc="-15" dirty="0">
                <a:solidFill>
                  <a:srgbClr val="262626"/>
                </a:solidFill>
              </a:rPr>
              <a:t> </a:t>
            </a:r>
            <a:r>
              <a:rPr lang="en-US" sz="3000" spc="-10" dirty="0">
                <a:solidFill>
                  <a:srgbClr val="262626"/>
                </a:solidFill>
              </a:rPr>
              <a:t>UPLOAD</a:t>
            </a:r>
            <a:endParaRPr lang="en-US" sz="3000" dirty="0">
              <a:solidFill>
                <a:srgbClr val="262626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43306" y="1410207"/>
            <a:ext cx="4911750" cy="2455875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30" dirty="0"/>
              <a:t> </a:t>
            </a:r>
            <a:r>
              <a:rPr spc="-20" dirty="0"/>
              <a:t>INFORMATION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1475" y="2958084"/>
            <a:ext cx="3100070" cy="2068830"/>
            <a:chOff x="1141475" y="2958084"/>
            <a:chExt cx="3100070" cy="2068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1475" y="2958084"/>
              <a:ext cx="2785871" cy="17693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50847" y="3252214"/>
              <a:ext cx="2786380" cy="1769745"/>
            </a:xfrm>
            <a:custGeom>
              <a:avLst/>
              <a:gdLst/>
              <a:ahLst/>
              <a:cxnLst/>
              <a:rect l="l" t="t" r="r" b="b"/>
              <a:pathLst>
                <a:path w="2786379" h="1769745">
                  <a:moveTo>
                    <a:pt x="2608935" y="0"/>
                  </a:moveTo>
                  <a:lnTo>
                    <a:pt x="176936" y="0"/>
                  </a:lnTo>
                  <a:lnTo>
                    <a:pt x="129901" y="6320"/>
                  </a:lnTo>
                  <a:lnTo>
                    <a:pt x="87635" y="24158"/>
                  </a:lnTo>
                  <a:lnTo>
                    <a:pt x="51825" y="51825"/>
                  </a:lnTo>
                  <a:lnTo>
                    <a:pt x="24158" y="87635"/>
                  </a:lnTo>
                  <a:lnTo>
                    <a:pt x="6320" y="129901"/>
                  </a:lnTo>
                  <a:lnTo>
                    <a:pt x="0" y="176936"/>
                  </a:lnTo>
                  <a:lnTo>
                    <a:pt x="0" y="1592427"/>
                  </a:lnTo>
                  <a:lnTo>
                    <a:pt x="6320" y="1639466"/>
                  </a:lnTo>
                  <a:lnTo>
                    <a:pt x="24158" y="1681734"/>
                  </a:lnTo>
                  <a:lnTo>
                    <a:pt x="51825" y="1717543"/>
                  </a:lnTo>
                  <a:lnTo>
                    <a:pt x="87635" y="1745208"/>
                  </a:lnTo>
                  <a:lnTo>
                    <a:pt x="129901" y="1763044"/>
                  </a:lnTo>
                  <a:lnTo>
                    <a:pt x="176936" y="1769364"/>
                  </a:lnTo>
                  <a:lnTo>
                    <a:pt x="2608935" y="1769364"/>
                  </a:lnTo>
                  <a:lnTo>
                    <a:pt x="2655970" y="1763044"/>
                  </a:lnTo>
                  <a:lnTo>
                    <a:pt x="2698236" y="1745208"/>
                  </a:lnTo>
                  <a:lnTo>
                    <a:pt x="2734046" y="1717543"/>
                  </a:lnTo>
                  <a:lnTo>
                    <a:pt x="2761713" y="1681734"/>
                  </a:lnTo>
                  <a:lnTo>
                    <a:pt x="2779551" y="1639466"/>
                  </a:lnTo>
                  <a:lnTo>
                    <a:pt x="2785872" y="1592427"/>
                  </a:lnTo>
                  <a:lnTo>
                    <a:pt x="2785872" y="176936"/>
                  </a:lnTo>
                  <a:lnTo>
                    <a:pt x="2779551" y="129901"/>
                  </a:lnTo>
                  <a:lnTo>
                    <a:pt x="2761713" y="87635"/>
                  </a:lnTo>
                  <a:lnTo>
                    <a:pt x="2734046" y="51825"/>
                  </a:lnTo>
                  <a:lnTo>
                    <a:pt x="2698236" y="24158"/>
                  </a:lnTo>
                  <a:lnTo>
                    <a:pt x="2655970" y="6320"/>
                  </a:lnTo>
                  <a:lnTo>
                    <a:pt x="260893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0847" y="3252214"/>
              <a:ext cx="2786380" cy="1769745"/>
            </a:xfrm>
            <a:custGeom>
              <a:avLst/>
              <a:gdLst/>
              <a:ahLst/>
              <a:cxnLst/>
              <a:rect l="l" t="t" r="r" b="b"/>
              <a:pathLst>
                <a:path w="2786379" h="1769745">
                  <a:moveTo>
                    <a:pt x="0" y="176936"/>
                  </a:moveTo>
                  <a:lnTo>
                    <a:pt x="6320" y="129901"/>
                  </a:lnTo>
                  <a:lnTo>
                    <a:pt x="24158" y="87635"/>
                  </a:lnTo>
                  <a:lnTo>
                    <a:pt x="51825" y="51825"/>
                  </a:lnTo>
                  <a:lnTo>
                    <a:pt x="87635" y="24158"/>
                  </a:lnTo>
                  <a:lnTo>
                    <a:pt x="129901" y="6320"/>
                  </a:lnTo>
                  <a:lnTo>
                    <a:pt x="176936" y="0"/>
                  </a:lnTo>
                  <a:lnTo>
                    <a:pt x="2608935" y="0"/>
                  </a:lnTo>
                  <a:lnTo>
                    <a:pt x="2655970" y="6320"/>
                  </a:lnTo>
                  <a:lnTo>
                    <a:pt x="2698236" y="24158"/>
                  </a:lnTo>
                  <a:lnTo>
                    <a:pt x="2734046" y="51825"/>
                  </a:lnTo>
                  <a:lnTo>
                    <a:pt x="2761713" y="87635"/>
                  </a:lnTo>
                  <a:lnTo>
                    <a:pt x="2779551" y="129901"/>
                  </a:lnTo>
                  <a:lnTo>
                    <a:pt x="2785872" y="176936"/>
                  </a:lnTo>
                  <a:lnTo>
                    <a:pt x="2785872" y="1592427"/>
                  </a:lnTo>
                  <a:lnTo>
                    <a:pt x="2779551" y="1639466"/>
                  </a:lnTo>
                  <a:lnTo>
                    <a:pt x="2761713" y="1681734"/>
                  </a:lnTo>
                  <a:lnTo>
                    <a:pt x="2734046" y="1717543"/>
                  </a:lnTo>
                  <a:lnTo>
                    <a:pt x="2698236" y="1745208"/>
                  </a:lnTo>
                  <a:lnTo>
                    <a:pt x="2655970" y="1763044"/>
                  </a:lnTo>
                  <a:lnTo>
                    <a:pt x="2608935" y="1769364"/>
                  </a:lnTo>
                  <a:lnTo>
                    <a:pt x="176936" y="1769364"/>
                  </a:lnTo>
                  <a:lnTo>
                    <a:pt x="129901" y="1763044"/>
                  </a:lnTo>
                  <a:lnTo>
                    <a:pt x="87635" y="1745208"/>
                  </a:lnTo>
                  <a:lnTo>
                    <a:pt x="51825" y="1717543"/>
                  </a:lnTo>
                  <a:lnTo>
                    <a:pt x="24158" y="1681734"/>
                  </a:lnTo>
                  <a:lnTo>
                    <a:pt x="6320" y="1639466"/>
                  </a:lnTo>
                  <a:lnTo>
                    <a:pt x="0" y="1592427"/>
                  </a:lnTo>
                  <a:lnTo>
                    <a:pt x="0" y="176936"/>
                  </a:lnTo>
                  <a:close/>
                </a:path>
              </a:pathLst>
            </a:custGeom>
            <a:ln w="9525">
              <a:solidFill>
                <a:srgbClr val="9ACD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71689" y="3752284"/>
            <a:ext cx="2544445" cy="70929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635" algn="ctr">
              <a:lnSpc>
                <a:spcPts val="1670"/>
              </a:lnSpc>
              <a:spcBef>
                <a:spcPts val="465"/>
              </a:spcBef>
            </a:pPr>
            <a:r>
              <a:rPr sz="1700" spc="-10" dirty="0">
                <a:latin typeface="Tw Cen MT"/>
                <a:cs typeface="Tw Cen MT"/>
              </a:rPr>
              <a:t>ProjectDox</a:t>
            </a:r>
            <a:r>
              <a:rPr sz="1700" spc="-4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9.2</a:t>
            </a:r>
            <a:r>
              <a:rPr sz="1700" spc="-40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was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spc="-10" dirty="0">
                <a:latin typeface="Tw Cen MT"/>
                <a:cs typeface="Tw Cen MT"/>
              </a:rPr>
              <a:t>designed </a:t>
            </a:r>
            <a:r>
              <a:rPr sz="1700" dirty="0">
                <a:latin typeface="Tw Cen MT"/>
                <a:cs typeface="Tw Cen MT"/>
              </a:rPr>
              <a:t>to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enhance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the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Applicant</a:t>
            </a:r>
            <a:r>
              <a:rPr sz="1700" spc="-25" dirty="0">
                <a:latin typeface="Tw Cen MT"/>
                <a:cs typeface="Tw Cen MT"/>
              </a:rPr>
              <a:t> and </a:t>
            </a:r>
            <a:r>
              <a:rPr sz="1700" spc="-10" dirty="0">
                <a:latin typeface="Tw Cen MT"/>
                <a:cs typeface="Tw Cen MT"/>
              </a:rPr>
              <a:t>Reviewers</a:t>
            </a:r>
            <a:r>
              <a:rPr sz="1700" spc="-70" dirty="0">
                <a:latin typeface="Tw Cen MT"/>
                <a:cs typeface="Tw Cen MT"/>
              </a:rPr>
              <a:t> </a:t>
            </a:r>
            <a:r>
              <a:rPr sz="1700" spc="-10" dirty="0">
                <a:latin typeface="Tw Cen MT"/>
                <a:cs typeface="Tw Cen MT"/>
              </a:rPr>
              <a:t>Experience</a:t>
            </a:r>
            <a:endParaRPr sz="1700">
              <a:latin typeface="Tw Cen MT"/>
              <a:cs typeface="Tw Cen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46091" y="2958084"/>
            <a:ext cx="3101975" cy="2068830"/>
            <a:chOff x="4546091" y="2958084"/>
            <a:chExt cx="3101975" cy="20688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6091" y="2958084"/>
              <a:ext cx="2785871" cy="17693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55463" y="3252217"/>
              <a:ext cx="2787650" cy="1769745"/>
            </a:xfrm>
            <a:custGeom>
              <a:avLst/>
              <a:gdLst/>
              <a:ahLst/>
              <a:cxnLst/>
              <a:rect l="l" t="t" r="r" b="b"/>
              <a:pathLst>
                <a:path w="2787650" h="1769745">
                  <a:moveTo>
                    <a:pt x="2610459" y="0"/>
                  </a:moveTo>
                  <a:lnTo>
                    <a:pt x="176936" y="0"/>
                  </a:lnTo>
                  <a:lnTo>
                    <a:pt x="129901" y="6320"/>
                  </a:lnTo>
                  <a:lnTo>
                    <a:pt x="87635" y="24158"/>
                  </a:lnTo>
                  <a:lnTo>
                    <a:pt x="51825" y="51825"/>
                  </a:lnTo>
                  <a:lnTo>
                    <a:pt x="24158" y="87635"/>
                  </a:lnTo>
                  <a:lnTo>
                    <a:pt x="6320" y="129901"/>
                  </a:lnTo>
                  <a:lnTo>
                    <a:pt x="0" y="176936"/>
                  </a:lnTo>
                  <a:lnTo>
                    <a:pt x="0" y="1592427"/>
                  </a:lnTo>
                  <a:lnTo>
                    <a:pt x="6320" y="1639462"/>
                  </a:lnTo>
                  <a:lnTo>
                    <a:pt x="24158" y="1681728"/>
                  </a:lnTo>
                  <a:lnTo>
                    <a:pt x="51825" y="1717538"/>
                  </a:lnTo>
                  <a:lnTo>
                    <a:pt x="87635" y="1745205"/>
                  </a:lnTo>
                  <a:lnTo>
                    <a:pt x="129901" y="1763043"/>
                  </a:lnTo>
                  <a:lnTo>
                    <a:pt x="176936" y="1769364"/>
                  </a:lnTo>
                  <a:lnTo>
                    <a:pt x="2610459" y="1769364"/>
                  </a:lnTo>
                  <a:lnTo>
                    <a:pt x="2657494" y="1763043"/>
                  </a:lnTo>
                  <a:lnTo>
                    <a:pt x="2699760" y="1745205"/>
                  </a:lnTo>
                  <a:lnTo>
                    <a:pt x="2735570" y="1717538"/>
                  </a:lnTo>
                  <a:lnTo>
                    <a:pt x="2763237" y="1681728"/>
                  </a:lnTo>
                  <a:lnTo>
                    <a:pt x="2781075" y="1639462"/>
                  </a:lnTo>
                  <a:lnTo>
                    <a:pt x="2787396" y="1592427"/>
                  </a:lnTo>
                  <a:lnTo>
                    <a:pt x="2787396" y="176936"/>
                  </a:lnTo>
                  <a:lnTo>
                    <a:pt x="2781075" y="129901"/>
                  </a:lnTo>
                  <a:lnTo>
                    <a:pt x="2763237" y="87635"/>
                  </a:lnTo>
                  <a:lnTo>
                    <a:pt x="2735570" y="51825"/>
                  </a:lnTo>
                  <a:lnTo>
                    <a:pt x="2699760" y="24158"/>
                  </a:lnTo>
                  <a:lnTo>
                    <a:pt x="2657494" y="6320"/>
                  </a:lnTo>
                  <a:lnTo>
                    <a:pt x="26104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55463" y="3252217"/>
              <a:ext cx="2787650" cy="1769745"/>
            </a:xfrm>
            <a:custGeom>
              <a:avLst/>
              <a:gdLst/>
              <a:ahLst/>
              <a:cxnLst/>
              <a:rect l="l" t="t" r="r" b="b"/>
              <a:pathLst>
                <a:path w="2787650" h="1769745">
                  <a:moveTo>
                    <a:pt x="0" y="176936"/>
                  </a:moveTo>
                  <a:lnTo>
                    <a:pt x="6320" y="129901"/>
                  </a:lnTo>
                  <a:lnTo>
                    <a:pt x="24158" y="87635"/>
                  </a:lnTo>
                  <a:lnTo>
                    <a:pt x="51825" y="51825"/>
                  </a:lnTo>
                  <a:lnTo>
                    <a:pt x="87635" y="24158"/>
                  </a:lnTo>
                  <a:lnTo>
                    <a:pt x="129901" y="6320"/>
                  </a:lnTo>
                  <a:lnTo>
                    <a:pt x="176936" y="0"/>
                  </a:lnTo>
                  <a:lnTo>
                    <a:pt x="2610459" y="0"/>
                  </a:lnTo>
                  <a:lnTo>
                    <a:pt x="2657494" y="6320"/>
                  </a:lnTo>
                  <a:lnTo>
                    <a:pt x="2699760" y="24158"/>
                  </a:lnTo>
                  <a:lnTo>
                    <a:pt x="2735570" y="51825"/>
                  </a:lnTo>
                  <a:lnTo>
                    <a:pt x="2763237" y="87635"/>
                  </a:lnTo>
                  <a:lnTo>
                    <a:pt x="2781075" y="129901"/>
                  </a:lnTo>
                  <a:lnTo>
                    <a:pt x="2787396" y="176936"/>
                  </a:lnTo>
                  <a:lnTo>
                    <a:pt x="2787396" y="1592427"/>
                  </a:lnTo>
                  <a:lnTo>
                    <a:pt x="2781075" y="1639462"/>
                  </a:lnTo>
                  <a:lnTo>
                    <a:pt x="2763237" y="1681728"/>
                  </a:lnTo>
                  <a:lnTo>
                    <a:pt x="2735570" y="1717538"/>
                  </a:lnTo>
                  <a:lnTo>
                    <a:pt x="2699760" y="1745205"/>
                  </a:lnTo>
                  <a:lnTo>
                    <a:pt x="2657494" y="1763043"/>
                  </a:lnTo>
                  <a:lnTo>
                    <a:pt x="2610459" y="1769364"/>
                  </a:lnTo>
                  <a:lnTo>
                    <a:pt x="176936" y="1769364"/>
                  </a:lnTo>
                  <a:lnTo>
                    <a:pt x="129901" y="1763043"/>
                  </a:lnTo>
                  <a:lnTo>
                    <a:pt x="87635" y="1745205"/>
                  </a:lnTo>
                  <a:lnTo>
                    <a:pt x="51825" y="1717538"/>
                  </a:lnTo>
                  <a:lnTo>
                    <a:pt x="24158" y="1681728"/>
                  </a:lnTo>
                  <a:lnTo>
                    <a:pt x="6320" y="1639462"/>
                  </a:lnTo>
                  <a:lnTo>
                    <a:pt x="0" y="1592427"/>
                  </a:lnTo>
                  <a:lnTo>
                    <a:pt x="0" y="176936"/>
                  </a:lnTo>
                  <a:close/>
                </a:path>
              </a:pathLst>
            </a:custGeom>
            <a:ln w="9525">
              <a:solidFill>
                <a:srgbClr val="9ACD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65490" y="3789606"/>
            <a:ext cx="2449195" cy="4930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indent="-1270" algn="ctr">
              <a:lnSpc>
                <a:spcPct val="81600"/>
              </a:lnSpc>
              <a:spcBef>
                <a:spcPts val="480"/>
              </a:spcBef>
            </a:pPr>
            <a:r>
              <a:rPr sz="1700" spc="-10" dirty="0">
                <a:latin typeface="Tw Cen MT"/>
                <a:cs typeface="Tw Cen MT"/>
              </a:rPr>
              <a:t>ProjectDox</a:t>
            </a:r>
            <a:r>
              <a:rPr lang="en-US" sz="1700" spc="-10" dirty="0">
                <a:latin typeface="Tw Cen MT"/>
                <a:cs typeface="Tw Cen MT"/>
              </a:rPr>
              <a:t> 9.2 Upgrade</a:t>
            </a:r>
            <a:r>
              <a:rPr sz="1700" spc="-4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will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be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live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25" dirty="0">
                <a:latin typeface="Tw Cen MT"/>
                <a:cs typeface="Tw Cen MT"/>
              </a:rPr>
              <a:t>in </a:t>
            </a:r>
            <a:r>
              <a:rPr lang="en-US" sz="1700" dirty="0">
                <a:latin typeface="Tw Cen MT"/>
                <a:cs typeface="Tw Cen MT"/>
              </a:rPr>
              <a:t>Ocala 6/8/2023</a:t>
            </a:r>
            <a:endParaRPr sz="1700" dirty="0">
              <a:latin typeface="Tw Cen MT"/>
              <a:cs typeface="Tw Cen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52231" y="2958084"/>
            <a:ext cx="3100070" cy="2068830"/>
            <a:chOff x="7952231" y="2958084"/>
            <a:chExt cx="3100070" cy="20688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2231" y="2958084"/>
              <a:ext cx="2785871" cy="17693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61603" y="3252214"/>
              <a:ext cx="2786380" cy="1769745"/>
            </a:xfrm>
            <a:custGeom>
              <a:avLst/>
              <a:gdLst/>
              <a:ahLst/>
              <a:cxnLst/>
              <a:rect l="l" t="t" r="r" b="b"/>
              <a:pathLst>
                <a:path w="2786379" h="1769745">
                  <a:moveTo>
                    <a:pt x="2608935" y="0"/>
                  </a:moveTo>
                  <a:lnTo>
                    <a:pt x="176936" y="0"/>
                  </a:lnTo>
                  <a:lnTo>
                    <a:pt x="129901" y="6320"/>
                  </a:lnTo>
                  <a:lnTo>
                    <a:pt x="87635" y="24158"/>
                  </a:lnTo>
                  <a:lnTo>
                    <a:pt x="51825" y="51825"/>
                  </a:lnTo>
                  <a:lnTo>
                    <a:pt x="24158" y="87635"/>
                  </a:lnTo>
                  <a:lnTo>
                    <a:pt x="6320" y="129901"/>
                  </a:lnTo>
                  <a:lnTo>
                    <a:pt x="0" y="176936"/>
                  </a:lnTo>
                  <a:lnTo>
                    <a:pt x="0" y="1592427"/>
                  </a:lnTo>
                  <a:lnTo>
                    <a:pt x="6320" y="1639466"/>
                  </a:lnTo>
                  <a:lnTo>
                    <a:pt x="24158" y="1681734"/>
                  </a:lnTo>
                  <a:lnTo>
                    <a:pt x="51825" y="1717543"/>
                  </a:lnTo>
                  <a:lnTo>
                    <a:pt x="87635" y="1745208"/>
                  </a:lnTo>
                  <a:lnTo>
                    <a:pt x="129901" y="1763044"/>
                  </a:lnTo>
                  <a:lnTo>
                    <a:pt x="176936" y="1769364"/>
                  </a:lnTo>
                  <a:lnTo>
                    <a:pt x="2608935" y="1769364"/>
                  </a:lnTo>
                  <a:lnTo>
                    <a:pt x="2655970" y="1763044"/>
                  </a:lnTo>
                  <a:lnTo>
                    <a:pt x="2698236" y="1745208"/>
                  </a:lnTo>
                  <a:lnTo>
                    <a:pt x="2734046" y="1717543"/>
                  </a:lnTo>
                  <a:lnTo>
                    <a:pt x="2761713" y="1681734"/>
                  </a:lnTo>
                  <a:lnTo>
                    <a:pt x="2779551" y="1639466"/>
                  </a:lnTo>
                  <a:lnTo>
                    <a:pt x="2785872" y="1592427"/>
                  </a:lnTo>
                  <a:lnTo>
                    <a:pt x="2785872" y="176936"/>
                  </a:lnTo>
                  <a:lnTo>
                    <a:pt x="2779551" y="129901"/>
                  </a:lnTo>
                  <a:lnTo>
                    <a:pt x="2761713" y="87635"/>
                  </a:lnTo>
                  <a:lnTo>
                    <a:pt x="2734046" y="51825"/>
                  </a:lnTo>
                  <a:lnTo>
                    <a:pt x="2698236" y="24158"/>
                  </a:lnTo>
                  <a:lnTo>
                    <a:pt x="2655970" y="6320"/>
                  </a:lnTo>
                  <a:lnTo>
                    <a:pt x="260893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61603" y="3252214"/>
              <a:ext cx="2786380" cy="1769745"/>
            </a:xfrm>
            <a:custGeom>
              <a:avLst/>
              <a:gdLst/>
              <a:ahLst/>
              <a:cxnLst/>
              <a:rect l="l" t="t" r="r" b="b"/>
              <a:pathLst>
                <a:path w="2786379" h="1769745">
                  <a:moveTo>
                    <a:pt x="0" y="176936"/>
                  </a:moveTo>
                  <a:lnTo>
                    <a:pt x="6320" y="129901"/>
                  </a:lnTo>
                  <a:lnTo>
                    <a:pt x="24158" y="87635"/>
                  </a:lnTo>
                  <a:lnTo>
                    <a:pt x="51825" y="51825"/>
                  </a:lnTo>
                  <a:lnTo>
                    <a:pt x="87635" y="24158"/>
                  </a:lnTo>
                  <a:lnTo>
                    <a:pt x="129901" y="6320"/>
                  </a:lnTo>
                  <a:lnTo>
                    <a:pt x="176936" y="0"/>
                  </a:lnTo>
                  <a:lnTo>
                    <a:pt x="2608935" y="0"/>
                  </a:lnTo>
                  <a:lnTo>
                    <a:pt x="2655970" y="6320"/>
                  </a:lnTo>
                  <a:lnTo>
                    <a:pt x="2698236" y="24158"/>
                  </a:lnTo>
                  <a:lnTo>
                    <a:pt x="2734046" y="51825"/>
                  </a:lnTo>
                  <a:lnTo>
                    <a:pt x="2761713" y="87635"/>
                  </a:lnTo>
                  <a:lnTo>
                    <a:pt x="2779551" y="129901"/>
                  </a:lnTo>
                  <a:lnTo>
                    <a:pt x="2785872" y="176936"/>
                  </a:lnTo>
                  <a:lnTo>
                    <a:pt x="2785872" y="1592427"/>
                  </a:lnTo>
                  <a:lnTo>
                    <a:pt x="2779551" y="1639466"/>
                  </a:lnTo>
                  <a:lnTo>
                    <a:pt x="2761713" y="1681734"/>
                  </a:lnTo>
                  <a:lnTo>
                    <a:pt x="2734046" y="1717543"/>
                  </a:lnTo>
                  <a:lnTo>
                    <a:pt x="2698236" y="1745208"/>
                  </a:lnTo>
                  <a:lnTo>
                    <a:pt x="2655970" y="1763044"/>
                  </a:lnTo>
                  <a:lnTo>
                    <a:pt x="2608935" y="1769364"/>
                  </a:lnTo>
                  <a:lnTo>
                    <a:pt x="176936" y="1769364"/>
                  </a:lnTo>
                  <a:lnTo>
                    <a:pt x="129901" y="1763044"/>
                  </a:lnTo>
                  <a:lnTo>
                    <a:pt x="87635" y="1745208"/>
                  </a:lnTo>
                  <a:lnTo>
                    <a:pt x="51825" y="1717543"/>
                  </a:lnTo>
                  <a:lnTo>
                    <a:pt x="24158" y="1681734"/>
                  </a:lnTo>
                  <a:lnTo>
                    <a:pt x="6320" y="1639466"/>
                  </a:lnTo>
                  <a:lnTo>
                    <a:pt x="0" y="1592427"/>
                  </a:lnTo>
                  <a:lnTo>
                    <a:pt x="0" y="176936"/>
                  </a:lnTo>
                  <a:close/>
                </a:path>
              </a:pathLst>
            </a:custGeom>
            <a:ln w="9525">
              <a:solidFill>
                <a:srgbClr val="9ACD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04824" y="3329120"/>
            <a:ext cx="2498725" cy="15551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-1270" algn="ctr">
              <a:lnSpc>
                <a:spcPct val="81700"/>
              </a:lnSpc>
              <a:spcBef>
                <a:spcPts val="475"/>
              </a:spcBef>
            </a:pPr>
            <a:r>
              <a:rPr sz="1700" dirty="0">
                <a:latin typeface="Tw Cen MT"/>
                <a:cs typeface="Tw Cen MT"/>
              </a:rPr>
              <a:t>The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ePlans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team</a:t>
            </a:r>
            <a:r>
              <a:rPr sz="1700" spc="-10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is</a:t>
            </a:r>
            <a:r>
              <a:rPr sz="1700" spc="-15" dirty="0">
                <a:latin typeface="Tw Cen MT"/>
                <a:cs typeface="Tw Cen MT"/>
              </a:rPr>
              <a:t> </a:t>
            </a:r>
            <a:r>
              <a:rPr sz="1700" spc="-20" dirty="0">
                <a:latin typeface="Tw Cen MT"/>
                <a:cs typeface="Tw Cen MT"/>
              </a:rPr>
              <a:t>also </a:t>
            </a:r>
            <a:r>
              <a:rPr sz="1700" dirty="0">
                <a:latin typeface="Tw Cen MT"/>
                <a:cs typeface="Tw Cen MT"/>
              </a:rPr>
              <a:t>running</a:t>
            </a:r>
            <a:r>
              <a:rPr sz="1700" spc="-3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a</a:t>
            </a:r>
            <a:r>
              <a:rPr sz="1700" spc="-10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pilot</a:t>
            </a:r>
            <a:r>
              <a:rPr sz="1700" spc="-30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project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with</a:t>
            </a:r>
            <a:r>
              <a:rPr sz="1700" spc="-20" dirty="0">
                <a:latin typeface="Tw Cen MT"/>
                <a:cs typeface="Tw Cen MT"/>
              </a:rPr>
              <a:t> </a:t>
            </a:r>
            <a:r>
              <a:rPr sz="1700" spc="-50" dirty="0">
                <a:latin typeface="Tw Cen MT"/>
                <a:cs typeface="Tw Cen MT"/>
              </a:rPr>
              <a:t>a </a:t>
            </a:r>
            <a:r>
              <a:rPr sz="1700" dirty="0">
                <a:latin typeface="Tw Cen MT"/>
                <a:cs typeface="Tw Cen MT"/>
              </a:rPr>
              <a:t>new</a:t>
            </a:r>
            <a:r>
              <a:rPr sz="1700" spc="-3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Standard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spc="-20" dirty="0">
                <a:latin typeface="Tw Cen MT"/>
                <a:cs typeface="Tw Cen MT"/>
              </a:rPr>
              <a:t>Workflow</a:t>
            </a:r>
            <a:r>
              <a:rPr sz="1700" spc="-55" dirty="0">
                <a:latin typeface="Tw Cen MT"/>
                <a:cs typeface="Tw Cen MT"/>
              </a:rPr>
              <a:t> </a:t>
            </a:r>
            <a:r>
              <a:rPr sz="1700" spc="-25" dirty="0">
                <a:latin typeface="Tw Cen MT"/>
                <a:cs typeface="Tw Cen MT"/>
              </a:rPr>
              <a:t>for </a:t>
            </a:r>
            <a:r>
              <a:rPr sz="1700" dirty="0">
                <a:latin typeface="Tw Cen MT"/>
                <a:cs typeface="Tw Cen MT"/>
              </a:rPr>
              <a:t>NSFR</a:t>
            </a:r>
            <a:r>
              <a:rPr sz="1700" spc="-40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(New</a:t>
            </a:r>
            <a:r>
              <a:rPr sz="1700" spc="-25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Single</a:t>
            </a:r>
            <a:r>
              <a:rPr sz="1700" spc="-30" dirty="0">
                <a:latin typeface="Tw Cen MT"/>
                <a:cs typeface="Tw Cen MT"/>
              </a:rPr>
              <a:t> </a:t>
            </a:r>
            <a:r>
              <a:rPr sz="1700" spc="-10" dirty="0">
                <a:latin typeface="Tw Cen MT"/>
                <a:cs typeface="Tw Cen MT"/>
              </a:rPr>
              <a:t>Family </a:t>
            </a:r>
            <a:r>
              <a:rPr sz="1700" dirty="0">
                <a:latin typeface="Tw Cen MT"/>
                <a:cs typeface="Tw Cen MT"/>
              </a:rPr>
              <a:t>Residential)</a:t>
            </a:r>
            <a:r>
              <a:rPr sz="1700" spc="-50" dirty="0">
                <a:latin typeface="Tw Cen MT"/>
                <a:cs typeface="Tw Cen MT"/>
              </a:rPr>
              <a:t> </a:t>
            </a:r>
            <a:r>
              <a:rPr sz="1700" dirty="0">
                <a:latin typeface="Tw Cen MT"/>
                <a:cs typeface="Tw Cen MT"/>
              </a:rPr>
              <a:t>and</a:t>
            </a:r>
            <a:r>
              <a:rPr sz="1700" spc="-55" dirty="0">
                <a:latin typeface="Tw Cen MT"/>
                <a:cs typeface="Tw Cen MT"/>
              </a:rPr>
              <a:t> </a:t>
            </a:r>
            <a:r>
              <a:rPr sz="1700" spc="-25" dirty="0">
                <a:latin typeface="Tw Cen MT"/>
                <a:cs typeface="Tw Cen MT"/>
              </a:rPr>
              <a:t>CO </a:t>
            </a:r>
            <a:r>
              <a:rPr sz="1700" dirty="0">
                <a:latin typeface="Tw Cen MT"/>
                <a:cs typeface="Tw Cen MT"/>
              </a:rPr>
              <a:t>(Commercial</a:t>
            </a:r>
            <a:r>
              <a:rPr sz="1700" spc="-40" dirty="0">
                <a:latin typeface="Tw Cen MT"/>
                <a:cs typeface="Tw Cen MT"/>
              </a:rPr>
              <a:t> </a:t>
            </a:r>
            <a:r>
              <a:rPr sz="1700" spc="-25" dirty="0">
                <a:latin typeface="Tw Cen MT"/>
                <a:cs typeface="Tw Cen MT"/>
              </a:rPr>
              <a:t>New </a:t>
            </a:r>
            <a:r>
              <a:rPr sz="1700" spc="-10" dirty="0">
                <a:latin typeface="Tw Cen MT"/>
                <a:cs typeface="Tw Cen MT"/>
              </a:rPr>
              <a:t>Construction)</a:t>
            </a:r>
            <a:endParaRPr sz="17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2602</TotalTime>
  <Words>196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Tw Cen MT</vt:lpstr>
      <vt:lpstr>Organic</vt:lpstr>
      <vt:lpstr>PROJECTDOX V9.2 UPGRADE</vt:lpstr>
      <vt:lpstr>PowerPoint Presentation</vt:lpstr>
      <vt:lpstr>IMPROVEMENTS FOR THE APPLICANTS</vt:lpstr>
      <vt:lpstr>EASIER TASK ACCEPTANCE</vt:lpstr>
      <vt:lpstr>STEP-BY-STEP INSTRUCTIONS AND LEARN HOW VIDEOS</vt:lpstr>
      <vt:lpstr>EASIER FILE UPLOADING – CORRECTIONS DON’T NEED EXACT NAMING</vt:lpstr>
      <vt:lpstr>EASIER FOR APPLICANT TO RESPOND TO COMMENTS</vt:lpstr>
      <vt:lpstr>APPLICANT CAN ADD VIEW ONLY (DESIGN PROFESSIONALS) DURING INITIAL UPLOAD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ProjectDox V9.2 Upgrade</dc:title>
  <dc:creator>Tomlinson, Angie</dc:creator>
  <cp:lastModifiedBy>Gregory Wesolowski</cp:lastModifiedBy>
  <cp:revision>2</cp:revision>
  <dcterms:created xsi:type="dcterms:W3CDTF">2023-05-16T19:01:52Z</dcterms:created>
  <dcterms:modified xsi:type="dcterms:W3CDTF">2023-05-22T12:07:41Z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2023-05-16T00:00:00Z</vt:filetime>
  </property>
  <property fmtid="{D5CDD505-2E9C-101B-9397-08002B2CF9AE}" pid="5" name="Producer">
    <vt:lpwstr>Adobe PDF Library 21.5.80</vt:lpwstr>
  </property>
</Properties>
</file>