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3"/>
  </p:notesMasterIdLst>
  <p:sldIdLst>
    <p:sldId id="412" r:id="rId5"/>
    <p:sldId id="399" r:id="rId6"/>
    <p:sldId id="413" r:id="rId7"/>
    <p:sldId id="386" r:id="rId8"/>
    <p:sldId id="423" r:id="rId9"/>
    <p:sldId id="414" r:id="rId10"/>
    <p:sldId id="415" r:id="rId11"/>
    <p:sldId id="416" r:id="rId12"/>
    <p:sldId id="419" r:id="rId13"/>
    <p:sldId id="418" r:id="rId14"/>
    <p:sldId id="421" r:id="rId15"/>
    <p:sldId id="422" r:id="rId16"/>
    <p:sldId id="417" r:id="rId17"/>
    <p:sldId id="405" r:id="rId18"/>
    <p:sldId id="410" r:id="rId19"/>
    <p:sldId id="403" r:id="rId20"/>
    <p:sldId id="407" r:id="rId21"/>
    <p:sldId id="37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E1EA"/>
    <a:srgbClr val="867B3A"/>
    <a:srgbClr val="539A36"/>
    <a:srgbClr val="76B65A"/>
    <a:srgbClr val="09BF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37" autoAdjust="0"/>
  </p:normalViewPr>
  <p:slideViewPr>
    <p:cSldViewPr>
      <p:cViewPr varScale="1">
        <p:scale>
          <a:sx n="111" d="100"/>
          <a:sy n="111" d="100"/>
        </p:scale>
        <p:origin x="-15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5B7BA-579D-44BC-B964-39F1D4EC2C72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615849-DA6A-4C77-98FD-B4FCBFB39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962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Urban form:</a:t>
            </a:r>
            <a:r>
              <a:rPr lang="en-US" baseline="0" dirty="0" smtClean="0"/>
              <a:t>  Where should growth go?  What is intensity?  Building &amp; Site Design:  depending on urban form:  placement of buildings and accessories, building design, transparency, façade </a:t>
            </a:r>
            <a:r>
              <a:rPr lang="en-US" baseline="0" dirty="0" err="1" smtClean="0"/>
              <a:t>treatmtents</a:t>
            </a:r>
            <a:r>
              <a:rPr lang="en-US" baseline="0" dirty="0" smtClean="0"/>
              <a:t>; Mobility &amp; Community Connectivity:  connecting n-s / e-w, creating </a:t>
            </a:r>
            <a:r>
              <a:rPr lang="en-US" baseline="0" smtClean="0"/>
              <a:t>multimodal </a:t>
            </a:r>
            <a:r>
              <a:rPr lang="en-US" baseline="0" smtClean="0"/>
              <a:t>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listen to tape or get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15849-DA6A-4C77-98FD-B4FCBFB397A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8A70B3-A2D1-4BE6-BF1E-C85650E01E3F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83493-53A6-4862-A927-3E8D2350C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City of Ocala Leadership Group Meeting </a:t>
            </a:r>
            <a:br>
              <a:rPr lang="en-US" dirty="0" smtClean="0"/>
            </a:br>
            <a:r>
              <a:rPr lang="en-US" dirty="0" smtClean="0"/>
              <a:t>June 25, 2015</a:t>
            </a:r>
            <a:endParaRPr lang="en-US" dirty="0"/>
          </a:p>
        </p:txBody>
      </p:sp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1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N1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54880" cy="35661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Accomplishments so far… (cont)</a:t>
            </a:r>
            <a:endParaRPr lang="en-US" dirty="0"/>
          </a:p>
        </p:txBody>
      </p:sp>
      <p:pic>
        <p:nvPicPr>
          <p:cNvPr id="7" name="Picture 6" descr="DSCN1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120" y="3505200"/>
            <a:ext cx="4754880" cy="3566160"/>
          </a:xfrm>
          <a:prstGeom prst="rect">
            <a:avLst/>
          </a:prstGeom>
        </p:spPr>
      </p:pic>
      <p:pic>
        <p:nvPicPr>
          <p:cNvPr id="8" name="Picture 7" descr="DSCN1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5200"/>
            <a:ext cx="4754880" cy="3566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lk lighting presentation.jpg"/>
          <p:cNvPicPr>
            <a:picLocks noChangeAspect="1"/>
          </p:cNvPicPr>
          <p:nvPr/>
        </p:nvPicPr>
        <p:blipFill>
          <a:blip r:embed="rId2" cstate="print"/>
          <a:srcRect l="4167" t="12025" r="3473" b="10039"/>
          <a:stretch>
            <a:fillRect/>
          </a:stretch>
        </p:blipFill>
        <p:spPr>
          <a:xfrm>
            <a:off x="0" y="3048000"/>
            <a:ext cx="7239000" cy="3810000"/>
          </a:xfrm>
          <a:prstGeom prst="rect">
            <a:avLst/>
          </a:prstGeom>
        </p:spPr>
      </p:pic>
      <p:pic>
        <p:nvPicPr>
          <p:cNvPr id="15" name="Picture 14" descr="DSCN2861.JPG"/>
          <p:cNvPicPr>
            <a:picLocks noChangeAspect="1"/>
          </p:cNvPicPr>
          <p:nvPr/>
        </p:nvPicPr>
        <p:blipFill>
          <a:blip r:embed="rId3" cstate="print"/>
          <a:srcRect b="37778"/>
          <a:stretch>
            <a:fillRect/>
          </a:stretch>
        </p:blipFill>
        <p:spPr>
          <a:xfrm>
            <a:off x="2286000" y="685800"/>
            <a:ext cx="6858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Accomplishments so far… (cont)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Accomplishments so far… (cont)</a:t>
            </a:r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905000"/>
            <a:ext cx="7924800" cy="43281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Completed Projects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Gibbs Downtown Retail Study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Broadway/Ft King Improvements (Downtown &amp; West Ocala)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 441 Feasibility Study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Wayfinding Plan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Downtown Retail Attraction, Retention and Expansion Grant Program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Downtown Upper Floor Mixed Use Improvement Grant Program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West Ocala Business Revitalization Grant Program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Accomplishments so far… (cont)</a:t>
            </a:r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905000"/>
            <a:ext cx="7924800" cy="4328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Ongoing Projects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MLK/SR 40 Intersection Improvements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Estella Byrd Whitman Wellness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Ft King Historic District Improvements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Chamber Lot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Proposed Downtown Parking Garage Project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Property Maintenance Ordinance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Comments from last 5/28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4884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Communicate more frequently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information regarding projects/proposals  early in the process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Follow up with results regarding projects after they are completed.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Vision related information from Council and other Board meetings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Send PPT or presentation material early for review prior to meeting</a:t>
            </a:r>
          </a:p>
          <a:p>
            <a:endParaRPr lang="en-US" dirty="0"/>
          </a:p>
        </p:txBody>
      </p:sp>
      <p:pic>
        <p:nvPicPr>
          <p:cNvPr id="6" name="Picture 5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Leadership Group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Approval of 3/26 &amp; 5/28  minutes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	</a:t>
            </a: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295400"/>
            <a:ext cx="6705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dirty="0" smtClean="0">
                <a:solidFill>
                  <a:srgbClr val="4DE1EA"/>
                </a:solidFill>
              </a:rPr>
              <a:t/>
            </a:r>
            <a:br>
              <a:rPr lang="en-US" dirty="0" smtClean="0">
                <a:solidFill>
                  <a:srgbClr val="4DE1EA"/>
                </a:solidFill>
              </a:rPr>
            </a:b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Upcoming Meetings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382000" cy="4419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	City Council Meeting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July  7 at 4:00 pm at City Council Chambers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July 21 at 4:00 pm at City Council Chambers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Ocala Historic District Improvement Plan</a:t>
            </a:r>
          </a:p>
          <a:p>
            <a:pPr lvl="2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July 8 at 4:00 pm at City Council Chambers</a:t>
            </a:r>
          </a:p>
          <a:p>
            <a:pPr lvl="2"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Ocala Historic Preservation Advisory Board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 July 9 at 4:00 pm at CSC 2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nd </a:t>
            </a:r>
            <a:r>
              <a:rPr lang="en-US" sz="1600" b="1" dirty="0" smtClean="0">
                <a:solidFill>
                  <a:schemeClr val="bg1"/>
                </a:solidFill>
              </a:rPr>
              <a:t> Floor Training Room 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	Planning and Zoning Commission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July 13 at 5:30 pm at City Council Chambers</a:t>
            </a:r>
          </a:p>
          <a:p>
            <a:pPr marL="914400" algn="l"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North Magnolia CRA Meeting</a:t>
            </a: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</a:rPr>
              <a:t>July 16 at 8:30 am at CSC 2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600" b="1" dirty="0" smtClean="0">
                <a:solidFill>
                  <a:schemeClr val="bg1"/>
                </a:solidFill>
              </a:rPr>
              <a:t>  Floor Training Room</a:t>
            </a: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914400" algn="l">
              <a:spcBef>
                <a:spcPts val="0"/>
              </a:spcBef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379538" lvl="3" algn="l"/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917575" lvl="3" algn="l"/>
            <a:endParaRPr lang="en-US" sz="16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	</a:t>
            </a:r>
            <a:endParaRPr lang="en-US" sz="1400" dirty="0" smtClean="0">
              <a:solidFill>
                <a:schemeClr val="bg1"/>
              </a:solidFill>
            </a:endParaRPr>
          </a:p>
          <a:p>
            <a:pPr lvl="0" algn="l"/>
            <a:endParaRPr lang="en-US" sz="1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2368977" cy="104257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7620000" cy="160019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Comments / Questions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44958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pPr lvl="0" algn="l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Leadership Group Meeting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Using Google Groups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Ocala 2035 Vision Review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Accomplishments to 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Feedback from last meeting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Leadership Goals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Members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Approval of 3/26 &amp; 5/28 Minutes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 Comments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Google Groups</a:t>
            </a:r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3388"/>
          <a:stretch>
            <a:fillRect/>
          </a:stretch>
        </p:blipFill>
        <p:spPr bwMode="auto">
          <a:xfrm>
            <a:off x="0" y="1600200"/>
            <a:ext cx="8915400" cy="524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dirty="0" smtClean="0"/>
              <a:t>Ocala 2035 Vision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Approved in 2010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Purpose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Major Issues Identified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Community Input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Vision Design Topics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Urban Form &amp; Open Space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Building &amp; Site Design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Mobility &amp; Community Connectivity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Strategies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Map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109" y="1600200"/>
            <a:ext cx="704978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Accomplishments so far…</a:t>
            </a:r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  <p:pic>
        <p:nvPicPr>
          <p:cNvPr id="2050" name="Picture 2" descr="C:\Users\lwalsh\Pictures\New Picture (1)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5476191" cy="38857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7400" y="23622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Comprehensive Plan Amendments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ADOPTED JANUARY 22, 2013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Accomplishments so far… (cont)</a:t>
            </a:r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4800" y="1600200"/>
          <a:ext cx="6096000" cy="3944937"/>
        </p:xfrm>
        <a:graphic>
          <a:graphicData uri="http://schemas.openxmlformats.org/presentationml/2006/ole">
            <p:oleObj spid="_x0000_s2051" name="Acrobat Document" r:id="rId4" imgW="11657143" imgH="7542857" progId="Acrobat.Document.11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5105400" y="1981200"/>
          <a:ext cx="3638406" cy="4708525"/>
        </p:xfrm>
        <a:graphic>
          <a:graphicData uri="http://schemas.openxmlformats.org/presentationml/2006/ole">
            <p:oleObj spid="_x0000_s2050" name="Acrobat Document" r:id="rId5" imgW="5830114" imgH="7542857" progId="Acrobat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Accomplishments so far… (cont)</a:t>
            </a:r>
            <a:endParaRPr lang="en-US" dirty="0"/>
          </a:p>
        </p:txBody>
      </p:sp>
      <p:pic>
        <p:nvPicPr>
          <p:cNvPr id="4" name="Picture 3" descr="Ocala_Logo_Stand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4016" cy="1066799"/>
          </a:xfrm>
          <a:prstGeom prst="rect">
            <a:avLst/>
          </a:prstGeom>
        </p:spPr>
      </p:pic>
      <p:pic>
        <p:nvPicPr>
          <p:cNvPr id="1027" name="Picture 3" descr="C:\Users\lwalsh\Pictures\FromTheRo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95" y="2057400"/>
            <a:ext cx="4231599" cy="2819400"/>
          </a:xfrm>
          <a:prstGeom prst="rect">
            <a:avLst/>
          </a:prstGeom>
          <a:noFill/>
        </p:spPr>
      </p:pic>
      <p:pic>
        <p:nvPicPr>
          <p:cNvPr id="1028" name="Picture 4" descr="C:\Users\lwalsh\Pictures\LittleRiverB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810000"/>
            <a:ext cx="5609318" cy="2838450"/>
          </a:xfrm>
          <a:prstGeom prst="rect">
            <a:avLst/>
          </a:prstGeom>
          <a:noFill/>
        </p:spPr>
      </p:pic>
      <p:pic>
        <p:nvPicPr>
          <p:cNvPr id="1026" name="Picture 2" descr="C:\Users\lwalsh\Pictures\Feel-Downtown-Live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752600"/>
            <a:ext cx="3540757" cy="264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:\Engineering\COO_ENG_Administration\2012 Project Photographs\Citizens Circle Const and Dedication Photo's\Cit Circle kids play\100_0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3576320" cy="2682240"/>
          </a:xfrm>
          <a:prstGeom prst="rect">
            <a:avLst/>
          </a:prstGeom>
          <a:noFill/>
        </p:spPr>
      </p:pic>
      <p:pic>
        <p:nvPicPr>
          <p:cNvPr id="22531" name="Picture 3" descr="U:\Engineering\COO_ENG_Administration\2012 Project Photographs\Citizens Circle Const and Dedication Photo's\Cit Circle kids play\DSCN14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85800"/>
            <a:ext cx="3860800" cy="289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Accomplishments so far… (cont)</a:t>
            </a:r>
            <a:endParaRPr lang="en-US" dirty="0"/>
          </a:p>
        </p:txBody>
      </p:sp>
      <p:pic>
        <p:nvPicPr>
          <p:cNvPr id="22532" name="Picture 4" descr="U:\Engineering\COO_ENG_Administration\2012 Project Photographs\Citizens Circle Const and Dedication Photo's\Cit Circle kids play\DSCN1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4267200" cy="3200400"/>
          </a:xfrm>
          <a:prstGeom prst="rect">
            <a:avLst/>
          </a:prstGeom>
          <a:noFill/>
        </p:spPr>
      </p:pic>
      <p:pic>
        <p:nvPicPr>
          <p:cNvPr id="7" name="Picture 6" descr="IMG_4647.JPG"/>
          <p:cNvPicPr>
            <a:picLocks noChangeAspect="1"/>
          </p:cNvPicPr>
          <p:nvPr/>
        </p:nvPicPr>
        <p:blipFill>
          <a:blip r:embed="rId5" cstate="print"/>
          <a:srcRect l="33333" t="21250" r="21667" b="25000"/>
          <a:stretch>
            <a:fillRect/>
          </a:stretch>
        </p:blipFill>
        <p:spPr>
          <a:xfrm>
            <a:off x="5029200" y="3581400"/>
            <a:ext cx="4114800" cy="3276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F6477AB47604F80AF4670806A648D" ma:contentTypeVersion="0" ma:contentTypeDescription="Create a new document." ma:contentTypeScope="" ma:versionID="a16dc12d01599920e2cdd9796f6826b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3791DB-4DF4-4BEC-973C-7F5CE3A4F6AF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B5699F8-2D1E-4B59-8BE3-7C838705D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5B2CC8-E43F-4851-AFBE-A9BCD8467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3285</TotalTime>
  <Words>316</Words>
  <Application>Microsoft Office PowerPoint</Application>
  <PresentationFormat>On-screen Show (4:3)</PresentationFormat>
  <Paragraphs>90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Apex</vt:lpstr>
      <vt:lpstr>Acrobat Document</vt:lpstr>
      <vt:lpstr>City of Ocala Leadership Group Meeting  June 25, 2015</vt:lpstr>
      <vt:lpstr>Leadership Group Meeting Agenda</vt:lpstr>
      <vt:lpstr>Google Groups</vt:lpstr>
      <vt:lpstr>Ocala 2035 Vision Review</vt:lpstr>
      <vt:lpstr>Vision Map</vt:lpstr>
      <vt:lpstr>Accomplishments so far…</vt:lpstr>
      <vt:lpstr>Accomplishments so far… (cont)</vt:lpstr>
      <vt:lpstr>Accomplishments so far… (cont)</vt:lpstr>
      <vt:lpstr>Accomplishments so far… (cont)</vt:lpstr>
      <vt:lpstr>Accomplishments so far… (cont)</vt:lpstr>
      <vt:lpstr>Accomplishments so far… (cont)</vt:lpstr>
      <vt:lpstr>Accomplishments so far… (cont)</vt:lpstr>
      <vt:lpstr>Accomplishments so far… (cont)</vt:lpstr>
      <vt:lpstr>Comments from last 5/28 meeting</vt:lpstr>
      <vt:lpstr>Leadership Group Goals</vt:lpstr>
      <vt:lpstr>      Approval of 3/26 &amp; 5/28  minutes</vt:lpstr>
      <vt:lpstr>  Upcoming Meetings</vt:lpstr>
      <vt:lpstr>Comments / Questions</vt:lpstr>
    </vt:vector>
  </TitlesOfParts>
  <Company>City of Ocala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jrobbins</dc:creator>
  <cp:lastModifiedBy>MDaniels</cp:lastModifiedBy>
  <cp:revision>301</cp:revision>
  <dcterms:created xsi:type="dcterms:W3CDTF">2012-08-06T20:29:31Z</dcterms:created>
  <dcterms:modified xsi:type="dcterms:W3CDTF">2015-06-25T14:54:15Z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0x010100A13F6477AB47604F80AF4670806A648D</vt:lpwstr>
  </property>
</Properties>
</file>