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20" r:id="rId4"/>
  </p:sldMasterIdLst>
  <p:notesMasterIdLst>
    <p:notesMasterId r:id="rId11"/>
  </p:notesMasterIdLst>
  <p:sldIdLst>
    <p:sldId id="412" r:id="rId5"/>
    <p:sldId id="399" r:id="rId6"/>
    <p:sldId id="431" r:id="rId7"/>
    <p:sldId id="403" r:id="rId8"/>
    <p:sldId id="407" r:id="rId9"/>
    <p:sldId id="37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DE1EA"/>
    <a:srgbClr val="867B3A"/>
    <a:srgbClr val="539A36"/>
    <a:srgbClr val="76B65A"/>
    <a:srgbClr val="09BF1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37" autoAdjust="0"/>
  </p:normalViewPr>
  <p:slideViewPr>
    <p:cSldViewPr>
      <p:cViewPr>
        <p:scale>
          <a:sx n="100" d="100"/>
          <a:sy n="100" d="100"/>
        </p:scale>
        <p:origin x="-1866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7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8A5B7BA-579D-44BC-B964-39F1D4EC2C72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D615849-DA6A-4C77-98FD-B4FCBFB397A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89623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Significant Cases:  Auto</a:t>
            </a:r>
            <a:r>
              <a:rPr lang="en-US" baseline="0" dirty="0" smtClean="0"/>
              <a:t> Upholstery Shop, Peter </a:t>
            </a:r>
            <a:r>
              <a:rPr lang="en-US" baseline="0" dirty="0" err="1" smtClean="0"/>
              <a:t>Pensa</a:t>
            </a:r>
            <a:r>
              <a:rPr lang="en-US" baseline="0" dirty="0" smtClean="0"/>
              <a:t> site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615849-DA6A-4C77-98FD-B4FCBFB397AA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70B3-A2D1-4BE6-BF1E-C85650E01E3F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3493-53A6-4862-A927-3E8D2350C18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70B3-A2D1-4BE6-BF1E-C85650E01E3F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3493-53A6-4862-A927-3E8D2350C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70B3-A2D1-4BE6-BF1E-C85650E01E3F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3493-53A6-4862-A927-3E8D2350C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70B3-A2D1-4BE6-BF1E-C85650E01E3F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3493-53A6-4862-A927-3E8D2350C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70B3-A2D1-4BE6-BF1E-C85650E01E3F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2D83493-53A6-4862-A927-3E8D2350C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70B3-A2D1-4BE6-BF1E-C85650E01E3F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3493-53A6-4862-A927-3E8D2350C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70B3-A2D1-4BE6-BF1E-C85650E01E3F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3493-53A6-4862-A927-3E8D2350C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70B3-A2D1-4BE6-BF1E-C85650E01E3F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3493-53A6-4862-A927-3E8D2350C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70B3-A2D1-4BE6-BF1E-C85650E01E3F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3493-53A6-4862-A927-3E8D2350C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70B3-A2D1-4BE6-BF1E-C85650E01E3F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3493-53A6-4862-A927-3E8D2350C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8A70B3-A2D1-4BE6-BF1E-C85650E01E3F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83493-53A6-4862-A927-3E8D2350C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88A70B3-A2D1-4BE6-BF1E-C85650E01E3F}" type="datetimeFigureOut">
              <a:rPr lang="en-US" smtClean="0"/>
              <a:pPr/>
              <a:t>8/26/2015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2D83493-53A6-4862-A927-3E8D2350C18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828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City of Ocala Leadership Group Meeting </a:t>
            </a:r>
            <a:br>
              <a:rPr lang="en-US" dirty="0" smtClean="0"/>
            </a:br>
            <a:r>
              <a:rPr lang="en-US" dirty="0" smtClean="0"/>
              <a:t>August 27, 2015</a:t>
            </a:r>
            <a:endParaRPr lang="en-US" dirty="0"/>
          </a:p>
        </p:txBody>
      </p:sp>
      <p:pic>
        <p:nvPicPr>
          <p:cNvPr id="5" name="Picture 4" descr="Ocala_Logo_Standar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304801"/>
            <a:ext cx="2424016" cy="106679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Leadership Group Meeting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470916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City Branding/Logo/Seal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West SR 40 and US 27 Corridor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Outcome of previous cases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Upcoming meetings 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Approval of </a:t>
            </a:r>
            <a:r>
              <a:rPr lang="en-US" dirty="0" smtClean="0">
                <a:solidFill>
                  <a:schemeClr val="bg1"/>
                </a:solidFill>
              </a:rPr>
              <a:t>6/25 &amp; 7/23 Minutes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Final Comments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Ocala_Logo_Standar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424016" cy="106679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Outcome/Status of Previous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0000"/>
                </a:solidFill>
              </a:rPr>
              <a:t>Ritterhoff</a:t>
            </a:r>
            <a:r>
              <a:rPr lang="en-US" dirty="0" smtClean="0">
                <a:solidFill>
                  <a:srgbClr val="000000"/>
                </a:solidFill>
              </a:rPr>
              <a:t> Property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Special Exception at US 441 and SR 40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Downtown Parking Garage</a:t>
            </a:r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cala_Logo_Standar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52400"/>
            <a:ext cx="2368977" cy="1042576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752600"/>
            <a:ext cx="6705600" cy="762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4DE1EA"/>
                </a:solidFill>
              </a:rPr>
              <a:t/>
            </a:r>
            <a:br>
              <a:rPr lang="en-US" dirty="0" smtClean="0">
                <a:solidFill>
                  <a:srgbClr val="4DE1EA"/>
                </a:solidFill>
              </a:rPr>
            </a:br>
            <a:r>
              <a:rPr lang="en-US" dirty="0" smtClean="0">
                <a:solidFill>
                  <a:srgbClr val="4DE1EA"/>
                </a:solidFill>
              </a:rPr>
              <a:t/>
            </a:r>
            <a:br>
              <a:rPr lang="en-US" dirty="0" smtClean="0">
                <a:solidFill>
                  <a:srgbClr val="4DE1EA"/>
                </a:solidFill>
              </a:rPr>
            </a:br>
            <a:r>
              <a:rPr lang="en-US" dirty="0" smtClean="0">
                <a:solidFill>
                  <a:srgbClr val="4DE1EA"/>
                </a:solidFill>
              </a:rPr>
              <a:t/>
            </a:r>
            <a:br>
              <a:rPr lang="en-US" dirty="0" smtClean="0">
                <a:solidFill>
                  <a:srgbClr val="4DE1EA"/>
                </a:solidFill>
              </a:rPr>
            </a:br>
            <a:r>
              <a:rPr lang="en-US" dirty="0" smtClean="0">
                <a:solidFill>
                  <a:srgbClr val="4DE1EA"/>
                </a:solidFill>
              </a:rPr>
              <a:t/>
            </a:r>
            <a:br>
              <a:rPr lang="en-US" dirty="0" smtClean="0">
                <a:solidFill>
                  <a:srgbClr val="4DE1EA"/>
                </a:solidFill>
              </a:rPr>
            </a:br>
            <a:r>
              <a:rPr lang="en-US" dirty="0" smtClean="0">
                <a:solidFill>
                  <a:srgbClr val="4DE1EA"/>
                </a:solidFill>
              </a:rPr>
              <a:t/>
            </a:r>
            <a:br>
              <a:rPr lang="en-US" dirty="0" smtClean="0">
                <a:solidFill>
                  <a:srgbClr val="4DE1EA"/>
                </a:solidFill>
              </a:rPr>
            </a:br>
            <a:r>
              <a:rPr lang="en-US" dirty="0" smtClean="0">
                <a:solidFill>
                  <a:srgbClr val="4DE1EA"/>
                </a:solidFill>
              </a:rPr>
              <a:t/>
            </a:r>
            <a:br>
              <a:rPr lang="en-US" dirty="0" smtClean="0">
                <a:solidFill>
                  <a:srgbClr val="4DE1EA"/>
                </a:solidFill>
              </a:rPr>
            </a:br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Approval of </a:t>
            </a:r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6/25 &amp; 7/23  </a:t>
            </a:r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minutes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533400" y="2286000"/>
            <a:ext cx="8382000" cy="44196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chemeClr val="bg1"/>
                </a:solidFill>
              </a:rPr>
              <a:t>  	</a:t>
            </a:r>
          </a:p>
          <a:p>
            <a:pPr algn="l">
              <a:buFont typeface="Arial" pitchFamily="34" charset="0"/>
              <a:buChar char="•"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algn="l"/>
            <a:r>
              <a:rPr lang="en-US" sz="2400" b="1" dirty="0" smtClean="0">
                <a:solidFill>
                  <a:schemeClr val="bg1"/>
                </a:solidFill>
              </a:rPr>
              <a:t> 	</a:t>
            </a:r>
            <a:endParaRPr lang="en-US" sz="1400" dirty="0" smtClean="0">
              <a:solidFill>
                <a:schemeClr val="bg1"/>
              </a:solidFill>
            </a:endParaRPr>
          </a:p>
          <a:p>
            <a:pPr lvl="0" algn="l"/>
            <a:endParaRPr lang="en-US" sz="14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cala_Logo_Standar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152400"/>
            <a:ext cx="2368977" cy="1042576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2133600" y="1295400"/>
            <a:ext cx="6705600" cy="762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>
                <a:solidFill>
                  <a:srgbClr val="4DE1EA"/>
                </a:solidFill>
              </a:rPr>
              <a:t/>
            </a:r>
            <a:br>
              <a:rPr lang="en-US" dirty="0" smtClean="0">
                <a:solidFill>
                  <a:srgbClr val="4DE1EA"/>
                </a:solidFill>
              </a:rPr>
            </a:br>
            <a:r>
              <a:rPr lang="en-US" dirty="0" smtClean="0">
                <a:solidFill>
                  <a:srgbClr val="4DE1EA"/>
                </a:solidFill>
              </a:rPr>
              <a:t/>
            </a:r>
            <a:br>
              <a:rPr lang="en-US" dirty="0" smtClean="0">
                <a:solidFill>
                  <a:srgbClr val="4DE1EA"/>
                </a:solidFill>
              </a:rPr>
            </a:br>
            <a:r>
              <a:rPr lang="en-US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/>
              </a:rPr>
              <a:t>Upcoming Meetings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533400" y="2057400"/>
            <a:ext cx="8382000" cy="44196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chemeClr val="bg1"/>
                </a:solidFill>
              </a:rPr>
              <a:t>	City Council Meeting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  September  3</a:t>
            </a:r>
            <a:r>
              <a:rPr lang="en-US" sz="1600" b="1" baseline="30000" dirty="0" smtClean="0">
                <a:solidFill>
                  <a:schemeClr val="bg1"/>
                </a:solidFill>
              </a:rPr>
              <a:t>rd</a:t>
            </a:r>
            <a:r>
              <a:rPr lang="en-US" sz="1600" b="1" dirty="0" smtClean="0">
                <a:solidFill>
                  <a:schemeClr val="bg1"/>
                </a:solidFill>
              </a:rPr>
              <a:t> at 4:00 pm at City Council Chambers</a:t>
            </a:r>
          </a:p>
          <a:p>
            <a:pPr lvl="2" algn="l"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  September 15</a:t>
            </a:r>
            <a:r>
              <a:rPr lang="en-US" sz="16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1600" b="1" dirty="0" smtClean="0">
                <a:solidFill>
                  <a:schemeClr val="bg1"/>
                </a:solidFill>
              </a:rPr>
              <a:t> at 4:00 pm at City Council Chambers</a:t>
            </a:r>
          </a:p>
          <a:p>
            <a:pPr algn="l">
              <a:spcBef>
                <a:spcPts val="0"/>
              </a:spcBef>
            </a:pPr>
            <a:r>
              <a:rPr lang="en-US" sz="2400" b="1" dirty="0" smtClean="0">
                <a:solidFill>
                  <a:schemeClr val="bg1"/>
                </a:solidFill>
              </a:rPr>
              <a:t>	</a:t>
            </a:r>
            <a:r>
              <a:rPr lang="en-US" sz="2400" b="1" dirty="0" smtClean="0">
                <a:solidFill>
                  <a:srgbClr val="000000"/>
                </a:solidFill>
              </a:rPr>
              <a:t>Transportation Impact fee Ordinance discussion</a:t>
            </a:r>
          </a:p>
          <a:p>
            <a:pPr marL="914400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</a:rPr>
              <a:t>  </a:t>
            </a:r>
            <a:r>
              <a:rPr lang="en-US" sz="1600" b="1" dirty="0" smtClean="0">
                <a:solidFill>
                  <a:srgbClr val="000000"/>
                </a:solidFill>
              </a:rPr>
              <a:t>September 1</a:t>
            </a:r>
            <a:r>
              <a:rPr lang="en-US" sz="1600" b="1" baseline="30000" dirty="0" smtClean="0">
                <a:solidFill>
                  <a:srgbClr val="000000"/>
                </a:solidFill>
              </a:rPr>
              <a:t>st</a:t>
            </a:r>
            <a:r>
              <a:rPr lang="en-US" sz="1600" b="1" dirty="0" smtClean="0">
                <a:solidFill>
                  <a:srgbClr val="000000"/>
                </a:solidFill>
              </a:rPr>
              <a:t> at 2:00 pm at Marion County Auditorium</a:t>
            </a:r>
            <a:r>
              <a:rPr lang="en-US" sz="2400" b="1" dirty="0" smtClean="0">
                <a:solidFill>
                  <a:srgbClr val="000000"/>
                </a:solidFill>
              </a:rPr>
              <a:t>	</a:t>
            </a:r>
          </a:p>
          <a:p>
            <a:pPr marL="914400" algn="l">
              <a:spcBef>
                <a:spcPts val="0"/>
              </a:spcBef>
            </a:pPr>
            <a:r>
              <a:rPr lang="en-US" sz="2400" b="1" dirty="0" smtClean="0">
                <a:solidFill>
                  <a:srgbClr val="000000"/>
                </a:solidFill>
              </a:rPr>
              <a:t>Ocala Historic Preservation Advisory Board</a:t>
            </a:r>
          </a:p>
          <a:p>
            <a:pPr marL="914400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b="1" dirty="0" smtClean="0">
                <a:solidFill>
                  <a:srgbClr val="000000"/>
                </a:solidFill>
              </a:rPr>
              <a:t>  September 1</a:t>
            </a:r>
            <a:r>
              <a:rPr lang="en-US" sz="1600" b="1" baseline="30000" dirty="0" smtClean="0">
                <a:solidFill>
                  <a:srgbClr val="000000"/>
                </a:solidFill>
              </a:rPr>
              <a:t>st</a:t>
            </a:r>
            <a:r>
              <a:rPr lang="en-US" sz="1600" b="1" dirty="0" smtClean="0">
                <a:solidFill>
                  <a:srgbClr val="000000"/>
                </a:solidFill>
              </a:rPr>
              <a:t> at 4:00 pm at 2</a:t>
            </a:r>
            <a:r>
              <a:rPr lang="en-US" sz="1600" b="1" baseline="30000" dirty="0" smtClean="0">
                <a:solidFill>
                  <a:srgbClr val="000000"/>
                </a:solidFill>
              </a:rPr>
              <a:t>nd</a:t>
            </a:r>
            <a:r>
              <a:rPr lang="en-US" sz="1600" b="1" dirty="0" smtClean="0">
                <a:solidFill>
                  <a:srgbClr val="000000"/>
                </a:solidFill>
              </a:rPr>
              <a:t> Floor CSC Training Room</a:t>
            </a:r>
          </a:p>
          <a:p>
            <a:pPr algn="l">
              <a:spcBef>
                <a:spcPts val="0"/>
              </a:spcBef>
            </a:pPr>
            <a:r>
              <a:rPr lang="en-US" sz="2400" b="1" dirty="0" smtClean="0">
                <a:solidFill>
                  <a:schemeClr val="bg1"/>
                </a:solidFill>
              </a:rPr>
              <a:t>	Ocala Roadway Studies (NE 25</a:t>
            </a:r>
            <a:r>
              <a:rPr lang="en-US" sz="24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2400" b="1" dirty="0" smtClean="0">
                <a:solidFill>
                  <a:schemeClr val="bg1"/>
                </a:solidFill>
              </a:rPr>
              <a:t> &amp; 36</a:t>
            </a:r>
            <a:r>
              <a:rPr lang="en-US" sz="24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2400" b="1" dirty="0" smtClean="0">
                <a:solidFill>
                  <a:schemeClr val="bg1"/>
                </a:solidFill>
              </a:rPr>
              <a:t> Ave)</a:t>
            </a:r>
          </a:p>
          <a:p>
            <a:pPr marL="914400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</a:rPr>
              <a:t>  </a:t>
            </a:r>
            <a:r>
              <a:rPr lang="en-US" sz="1600" b="1" dirty="0" smtClean="0">
                <a:solidFill>
                  <a:schemeClr val="bg1"/>
                </a:solidFill>
              </a:rPr>
              <a:t>September 8</a:t>
            </a:r>
            <a:r>
              <a:rPr lang="en-US" sz="1600" b="1" baseline="30000" dirty="0" smtClean="0">
                <a:solidFill>
                  <a:schemeClr val="bg1"/>
                </a:solidFill>
              </a:rPr>
              <a:t>th</a:t>
            </a:r>
            <a:r>
              <a:rPr lang="en-US" sz="1600" b="1" dirty="0" smtClean="0">
                <a:solidFill>
                  <a:schemeClr val="bg1"/>
                </a:solidFill>
              </a:rPr>
              <a:t>, 4:30 to 6:30 pm, Ocala Police Department</a:t>
            </a:r>
            <a:r>
              <a:rPr lang="en-US" sz="2400" b="1" dirty="0" smtClean="0">
                <a:solidFill>
                  <a:schemeClr val="bg1"/>
                </a:solidFill>
              </a:rPr>
              <a:t>	</a:t>
            </a:r>
          </a:p>
          <a:p>
            <a:pPr algn="l">
              <a:spcBef>
                <a:spcPts val="0"/>
              </a:spcBef>
            </a:pPr>
            <a:r>
              <a:rPr lang="en-US" sz="2400" b="1" dirty="0" smtClean="0">
                <a:solidFill>
                  <a:schemeClr val="bg1"/>
                </a:solidFill>
              </a:rPr>
              <a:t>	Planning and Zoning Commission</a:t>
            </a:r>
          </a:p>
          <a:p>
            <a:pPr marL="914400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000000"/>
                </a:solidFill>
              </a:rPr>
              <a:t>  </a:t>
            </a:r>
            <a:r>
              <a:rPr lang="en-US" sz="1600" b="1" dirty="0" smtClean="0">
                <a:solidFill>
                  <a:srgbClr val="000000"/>
                </a:solidFill>
              </a:rPr>
              <a:t>September 14</a:t>
            </a:r>
            <a:r>
              <a:rPr lang="en-US" sz="1600" b="1" baseline="30000" dirty="0" smtClean="0">
                <a:solidFill>
                  <a:srgbClr val="000000"/>
                </a:solidFill>
              </a:rPr>
              <a:t>th</a:t>
            </a:r>
            <a:r>
              <a:rPr lang="en-US" sz="1600" b="1" dirty="0" smtClean="0">
                <a:solidFill>
                  <a:srgbClr val="000000"/>
                </a:solidFill>
              </a:rPr>
              <a:t> at 5:30 pm at City Council Chambers</a:t>
            </a:r>
          </a:p>
          <a:p>
            <a:pPr algn="l">
              <a:spcBef>
                <a:spcPts val="0"/>
              </a:spcBef>
            </a:pPr>
            <a:r>
              <a:rPr lang="en-US" sz="2400" b="1" dirty="0" smtClean="0">
                <a:solidFill>
                  <a:schemeClr val="bg1"/>
                </a:solidFill>
              </a:rPr>
              <a:t>	Board of Adjustment </a:t>
            </a:r>
            <a:endParaRPr lang="en-US" sz="1600" b="1" dirty="0" smtClean="0">
              <a:solidFill>
                <a:schemeClr val="bg1"/>
              </a:solidFill>
            </a:endParaRPr>
          </a:p>
          <a:p>
            <a:pPr marL="914400" algn="l">
              <a:spcBef>
                <a:spcPts val="0"/>
              </a:spcBef>
              <a:buFont typeface="Arial" pitchFamily="34" charset="0"/>
              <a:buChar char="•"/>
            </a:pPr>
            <a:r>
              <a:rPr lang="en-US" sz="1600" b="1" dirty="0" smtClean="0">
                <a:solidFill>
                  <a:schemeClr val="bg1"/>
                </a:solidFill>
              </a:rPr>
              <a:t>   September 21</a:t>
            </a:r>
            <a:r>
              <a:rPr lang="en-US" sz="1600" b="1" baseline="30000" dirty="0" smtClean="0">
                <a:solidFill>
                  <a:schemeClr val="bg1"/>
                </a:solidFill>
              </a:rPr>
              <a:t>st</a:t>
            </a:r>
            <a:r>
              <a:rPr lang="en-US" sz="1600" b="1" dirty="0" smtClean="0">
                <a:solidFill>
                  <a:schemeClr val="bg1"/>
                </a:solidFill>
              </a:rPr>
              <a:t> at 5:30 pm at City Council Chambers</a:t>
            </a:r>
          </a:p>
          <a:p>
            <a:pPr marL="914400" algn="l">
              <a:spcBef>
                <a:spcPts val="0"/>
              </a:spcBef>
            </a:pPr>
            <a:endParaRPr lang="en-US" sz="1600" b="1" dirty="0" smtClean="0">
              <a:solidFill>
                <a:schemeClr val="bg1"/>
              </a:solidFill>
            </a:endParaRPr>
          </a:p>
          <a:p>
            <a:pPr marL="914400" algn="l">
              <a:spcBef>
                <a:spcPts val="0"/>
              </a:spcBef>
              <a:buFont typeface="Arial" pitchFamily="34" charset="0"/>
              <a:buChar char="•"/>
            </a:pPr>
            <a:endParaRPr lang="en-US" sz="1600" b="1" dirty="0" smtClean="0">
              <a:solidFill>
                <a:schemeClr val="bg1"/>
              </a:solidFill>
            </a:endParaRPr>
          </a:p>
          <a:p>
            <a:pPr marL="914400" algn="l">
              <a:spcBef>
                <a:spcPts val="0"/>
              </a:spcBef>
            </a:pPr>
            <a:endParaRPr lang="en-US" sz="1600" b="1" dirty="0" smtClean="0">
              <a:solidFill>
                <a:schemeClr val="bg1"/>
              </a:solidFill>
            </a:endParaRPr>
          </a:p>
          <a:p>
            <a:pPr marL="1379538" lvl="3" algn="l"/>
            <a:r>
              <a:rPr lang="en-US" sz="2400" b="1" dirty="0" smtClean="0">
                <a:solidFill>
                  <a:schemeClr val="bg1"/>
                </a:solidFill>
              </a:rPr>
              <a:t> </a:t>
            </a:r>
          </a:p>
          <a:p>
            <a:pPr marL="917575" lvl="3" algn="l"/>
            <a:endParaRPr lang="en-US" sz="1600" b="1" dirty="0" smtClean="0">
              <a:solidFill>
                <a:schemeClr val="bg1"/>
              </a:solidFill>
            </a:endParaRPr>
          </a:p>
          <a:p>
            <a:pPr algn="l">
              <a:buFont typeface="Arial" pitchFamily="34" charset="0"/>
              <a:buChar char="•"/>
            </a:pPr>
            <a:endParaRPr lang="en-US" sz="2400" b="1" dirty="0" smtClean="0">
              <a:solidFill>
                <a:schemeClr val="bg1"/>
              </a:solidFill>
            </a:endParaRPr>
          </a:p>
          <a:p>
            <a:pPr algn="l"/>
            <a:r>
              <a:rPr lang="en-US" sz="2400" b="1" dirty="0" smtClean="0">
                <a:solidFill>
                  <a:schemeClr val="bg1"/>
                </a:solidFill>
              </a:rPr>
              <a:t> 	</a:t>
            </a:r>
            <a:endParaRPr lang="en-US" sz="1400" dirty="0" smtClean="0">
              <a:solidFill>
                <a:schemeClr val="bg1"/>
              </a:solidFill>
            </a:endParaRPr>
          </a:p>
          <a:p>
            <a:pPr lvl="0" algn="l"/>
            <a:endParaRPr lang="en-US" sz="1400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1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cala_Logo_Standar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152400"/>
            <a:ext cx="2368977" cy="1042576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914400" y="1295400"/>
            <a:ext cx="7620000" cy="5334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Comments / Questions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13F6477AB47604F80AF4670806A648D" ma:contentTypeVersion="0" ma:contentTypeDescription="Create a new document." ma:contentTypeScope="" ma:versionID="a16dc12d01599920e2cdd9796f6826ba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3791DB-4DF4-4BEC-973C-7F5CE3A4F6AF}">
  <ds:schemaRefs>
    <ds:schemaRef ds:uri="http://purl.org/dc/terms/"/>
    <ds:schemaRef ds:uri="http://purl.org/dc/elements/1.1/"/>
    <ds:schemaRef ds:uri="http://www.w3.org/XML/1998/namespace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B5699F8-2D1E-4B59-8BE3-7C838705D03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3F5B2CC8-E43F-4851-AFBE-A9BCD84678F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4074</TotalTime>
  <Words>59</Words>
  <Application>Microsoft Office PowerPoint</Application>
  <PresentationFormat>On-screen Show (4:3)</PresentationFormat>
  <Paragraphs>44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Apex</vt:lpstr>
      <vt:lpstr>  City of Ocala Leadership Group Meeting  August 27, 2015</vt:lpstr>
      <vt:lpstr>Leadership Group Meeting Agenda</vt:lpstr>
      <vt:lpstr>Outcome/Status of Previous Cases</vt:lpstr>
      <vt:lpstr>      Approval of 6/25 &amp; 7/23  minutes</vt:lpstr>
      <vt:lpstr>  Upcoming Meetings</vt:lpstr>
      <vt:lpstr>Comments / Questions</vt:lpstr>
    </vt:vector>
  </TitlesOfParts>
  <Company>City of Ocala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jrobbins</dc:creator>
  <cp:lastModifiedBy>MDaniels</cp:lastModifiedBy>
  <cp:revision>378</cp:revision>
  <dcterms:created xsi:type="dcterms:W3CDTF">2012-08-06T20:29:31Z</dcterms:created>
  <dcterms:modified xsi:type="dcterms:W3CDTF">2015-08-26T22:28:55Z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0x010100A13F6477AB47604F80AF4670806A648D</vt:lpwstr>
  </property>
</Properties>
</file>